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1"/>
  </p:notes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1" r:id="rId14"/>
    <p:sldId id="272" r:id="rId15"/>
    <p:sldId id="273" r:id="rId16"/>
    <p:sldId id="274" r:id="rId17"/>
    <p:sldId id="276" r:id="rId18"/>
    <p:sldId id="277" r:id="rId19"/>
    <p:sldId id="278" r:id="rId20"/>
    <p:sldId id="279" r:id="rId21"/>
    <p:sldId id="280" r:id="rId22"/>
    <p:sldId id="282" r:id="rId23"/>
    <p:sldId id="284" r:id="rId24"/>
    <p:sldId id="285" r:id="rId25"/>
    <p:sldId id="288" r:id="rId26"/>
    <p:sldId id="290" r:id="rId27"/>
    <p:sldId id="291" r:id="rId28"/>
    <p:sldId id="292" r:id="rId29"/>
    <p:sldId id="293" r:id="rId30"/>
    <p:sldId id="295" r:id="rId31"/>
    <p:sldId id="296" r:id="rId32"/>
    <p:sldId id="298" r:id="rId33"/>
    <p:sldId id="300" r:id="rId34"/>
    <p:sldId id="302" r:id="rId35"/>
    <p:sldId id="303" r:id="rId36"/>
    <p:sldId id="304" r:id="rId37"/>
    <p:sldId id="305" r:id="rId38"/>
    <p:sldId id="307" r:id="rId39"/>
    <p:sldId id="310" r:id="rId40"/>
    <p:sldId id="311" r:id="rId41"/>
    <p:sldId id="312" r:id="rId42"/>
    <p:sldId id="313" r:id="rId43"/>
    <p:sldId id="315" r:id="rId44"/>
    <p:sldId id="317" r:id="rId45"/>
    <p:sldId id="318" r:id="rId46"/>
    <p:sldId id="319" r:id="rId47"/>
    <p:sldId id="320" r:id="rId48"/>
    <p:sldId id="321" r:id="rId49"/>
    <p:sldId id="32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484629-2F4D-4AA5-BF16-EDE2AB585C68}" type="datetimeFigureOut">
              <a:rPr lang="en-US" smtClean="0"/>
              <a:t>7/26/2019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E91751-DEA3-4657-8173-1206B4F7CF99}" type="slidenum">
              <a:rPr lang="en-IN" smtClean="0"/>
              <a:t>‹#›</a:t>
            </a:fld>
            <a:endParaRPr lang="en-IN"/>
          </a:p>
        </p:txBody>
      </p:sp>
    </p:spTree>
    <p:extLst>
      <p:ext uri="{BB962C8B-B14F-4D97-AF65-F5344CB8AC3E}">
        <p14:creationId xmlns:p14="http://schemas.microsoft.com/office/powerpoint/2010/main" val="283483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0F12FD-9E8B-4A1E-8AA3-8807970C40FC}" type="datetime1">
              <a:rPr lang="en-US" smtClean="0"/>
              <a:t>7/26/2019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5191E-B994-4AF2-A995-9DAFF0A78AAC}" type="datetime1">
              <a:rPr lang="en-US" smtClean="0"/>
              <a:t>7/26/2019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F5452A-16F2-46A2-81AB-F8BE053D3C18}" type="datetime1">
              <a:rPr lang="en-US" smtClean="0"/>
              <a:t>7/26/2019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73D571-84DE-4E25-AE2E-2C5EBA30A9B7}" type="datetime1">
              <a:rPr lang="en-US" smtClean="0"/>
              <a:t>7/26/2019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52D37-51E7-409C-A985-544633143BF7}" type="datetime1">
              <a:rPr lang="en-US" smtClean="0"/>
              <a:t>7/26/2019</a:t>
            </a:fld>
            <a:endParaRPr lang="en-US"/>
          </a:p>
        </p:txBody>
      </p:sp>
      <p:sp>
        <p:nvSpPr>
          <p:cNvPr id="5" name="Footer Placeholder 4"/>
          <p:cNvSpPr>
            <a:spLocks noGrp="1"/>
          </p:cNvSpPr>
          <p:nvPr>
            <p:ph type="ftr" sz="quarter" idx="11"/>
          </p:nvPr>
        </p:nvSpPr>
        <p:spPr/>
        <p:txBody>
          <a:bodyPr/>
          <a:lstStyle/>
          <a:p>
            <a:r>
              <a:rPr lang="en-US" smtClean="0"/>
              <a:t>SKHMC ,Dept of Repertory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C7F0ADC-45F6-476F-9314-A92159CA889F}" type="datetime1">
              <a:rPr lang="en-US" smtClean="0"/>
              <a:t>7/26/2019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AC6E0E-96A3-4ECC-B816-AA9DCCE31B61}" type="datetime1">
              <a:rPr lang="en-US" smtClean="0"/>
              <a:t>7/26/2019</a:t>
            </a:fld>
            <a:endParaRPr lang="en-US"/>
          </a:p>
        </p:txBody>
      </p:sp>
      <p:sp>
        <p:nvSpPr>
          <p:cNvPr id="8" name="Footer Placeholder 7"/>
          <p:cNvSpPr>
            <a:spLocks noGrp="1"/>
          </p:cNvSpPr>
          <p:nvPr>
            <p:ph type="ftr" sz="quarter" idx="11"/>
          </p:nvPr>
        </p:nvSpPr>
        <p:spPr/>
        <p:txBody>
          <a:bodyPr/>
          <a:lstStyle/>
          <a:p>
            <a:r>
              <a:rPr lang="en-US" smtClean="0"/>
              <a:t>SKHMC ,Dept of Repertory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16CCD0-171E-4C49-A14E-72AB9271A7B6}" type="datetime1">
              <a:rPr lang="en-US" smtClean="0"/>
              <a:t>7/26/2019</a:t>
            </a:fld>
            <a:endParaRPr lang="en-US"/>
          </a:p>
        </p:txBody>
      </p:sp>
      <p:sp>
        <p:nvSpPr>
          <p:cNvPr id="4" name="Footer Placeholder 3"/>
          <p:cNvSpPr>
            <a:spLocks noGrp="1"/>
          </p:cNvSpPr>
          <p:nvPr>
            <p:ph type="ftr" sz="quarter" idx="11"/>
          </p:nvPr>
        </p:nvSpPr>
        <p:spPr/>
        <p:txBody>
          <a:bodyPr/>
          <a:lstStyle/>
          <a:p>
            <a:r>
              <a:rPr lang="en-US" smtClean="0"/>
              <a:t>SKHMC ,Dept of Repertory</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76258EE-88D0-4486-A26C-1D474E9F2505}" type="datetime1">
              <a:rPr lang="en-US" smtClean="0"/>
              <a:t>7/26/2019</a:t>
            </a:fld>
            <a:endParaRPr lang="en-US"/>
          </a:p>
        </p:txBody>
      </p:sp>
      <p:sp>
        <p:nvSpPr>
          <p:cNvPr id="3" name="Footer Placeholder 2"/>
          <p:cNvSpPr>
            <a:spLocks noGrp="1"/>
          </p:cNvSpPr>
          <p:nvPr>
            <p:ph type="ftr" sz="quarter" idx="11"/>
          </p:nvPr>
        </p:nvSpPr>
        <p:spPr/>
        <p:txBody>
          <a:bodyPr/>
          <a:lstStyle/>
          <a:p>
            <a:r>
              <a:rPr lang="en-US" smtClean="0"/>
              <a:t>SKHMC ,Dept of Repertory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781330D-6617-43CD-B025-426BEEFD2E0D}" type="datetime1">
              <a:rPr lang="en-US" smtClean="0"/>
              <a:t>7/26/2019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BA542-51BC-462F-83CE-EF868ED4CB01}" type="datetime1">
              <a:rPr lang="en-US" smtClean="0"/>
              <a:t>7/26/2019</a:t>
            </a:fld>
            <a:endParaRPr lang="en-US"/>
          </a:p>
        </p:txBody>
      </p:sp>
      <p:sp>
        <p:nvSpPr>
          <p:cNvPr id="6" name="Footer Placeholder 5"/>
          <p:cNvSpPr>
            <a:spLocks noGrp="1"/>
          </p:cNvSpPr>
          <p:nvPr>
            <p:ph type="ftr" sz="quarter" idx="11"/>
          </p:nvPr>
        </p:nvSpPr>
        <p:spPr/>
        <p:txBody>
          <a:bodyPr/>
          <a:lstStyle/>
          <a:p>
            <a:r>
              <a:rPr lang="en-US" smtClean="0"/>
              <a:t>SKHMC ,Dept of Repertory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298CF1D-4DAC-449F-BFBE-A356165E3C5E}" type="datetime1">
              <a:rPr lang="en-US" smtClean="0"/>
              <a:t>7/26/2019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SKHMC ,Dept of Repertory</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6">
                    <a:lumMod val="50000"/>
                  </a:schemeClr>
                </a:solidFill>
                <a:latin typeface="Baskerville Old Face" pitchFamily="18" charset="0"/>
              </a:rPr>
              <a:t>Therapeutic pocket book</a:t>
            </a:r>
            <a:endParaRPr lang="en-IN" b="1" dirty="0">
              <a:solidFill>
                <a:schemeClr val="accent6">
                  <a:lumMod val="50000"/>
                </a:schemeClr>
              </a:solidFill>
              <a:latin typeface="Baskerville Old Face" pitchFamily="18" charset="0"/>
            </a:endParaRPr>
          </a:p>
        </p:txBody>
      </p:sp>
      <p:sp>
        <p:nvSpPr>
          <p:cNvPr id="3" name="Subtitle 2"/>
          <p:cNvSpPr>
            <a:spLocks noGrp="1"/>
          </p:cNvSpPr>
          <p:nvPr>
            <p:ph type="subTitle" idx="1"/>
          </p:nvPr>
        </p:nvSpPr>
        <p:spPr/>
        <p:txBody>
          <a:bodyPr>
            <a:noAutofit/>
          </a:bodyPr>
          <a:lstStyle/>
          <a:p>
            <a:endParaRPr lang="en-US" b="1" dirty="0">
              <a:solidFill>
                <a:schemeClr val="accent5">
                  <a:lumMod val="50000"/>
                </a:schemeClr>
              </a:solidFill>
            </a:endParaRPr>
          </a:p>
          <a:p>
            <a:r>
              <a:rPr lang="en-US" b="1" dirty="0">
                <a:solidFill>
                  <a:schemeClr val="accent5">
                    <a:lumMod val="50000"/>
                  </a:schemeClr>
                </a:solidFill>
              </a:rPr>
              <a:t>DR. SUMAN SANKAR. A.S, M.D.(</a:t>
            </a:r>
            <a:r>
              <a:rPr lang="en-US" b="1" dirty="0" err="1">
                <a:solidFill>
                  <a:schemeClr val="accent5">
                    <a:lumMod val="50000"/>
                  </a:schemeClr>
                </a:solidFill>
              </a:rPr>
              <a:t>Hom</a:t>
            </a:r>
            <a:r>
              <a:rPr lang="en-US" b="1" dirty="0">
                <a:solidFill>
                  <a:schemeClr val="accent5">
                    <a:lumMod val="50000"/>
                  </a:schemeClr>
                </a:solidFill>
              </a:rPr>
              <a:t>)</a:t>
            </a:r>
          </a:p>
          <a:p>
            <a:r>
              <a:rPr lang="en-US" dirty="0">
                <a:solidFill>
                  <a:schemeClr val="accent5">
                    <a:lumMod val="50000"/>
                  </a:schemeClr>
                </a:solidFill>
              </a:rPr>
              <a:t>Professor, Department of Repertory</a:t>
            </a:r>
          </a:p>
          <a:p>
            <a:r>
              <a:rPr lang="en-US" dirty="0" err="1">
                <a:solidFill>
                  <a:schemeClr val="accent5">
                    <a:lumMod val="50000"/>
                  </a:schemeClr>
                </a:solidFill>
              </a:rPr>
              <a:t>Sarada</a:t>
            </a:r>
            <a:r>
              <a:rPr lang="en-US" dirty="0">
                <a:solidFill>
                  <a:schemeClr val="accent5">
                    <a:lumMod val="50000"/>
                  </a:schemeClr>
                </a:solidFill>
              </a:rPr>
              <a:t> Krishna Homoeopathic Medical College </a:t>
            </a:r>
          </a:p>
          <a:p>
            <a:r>
              <a:rPr lang="en-US" dirty="0" err="1">
                <a:solidFill>
                  <a:schemeClr val="accent5">
                    <a:lumMod val="50000"/>
                  </a:schemeClr>
                </a:solidFill>
              </a:rPr>
              <a:t>Kulasekharam</a:t>
            </a:r>
            <a:endParaRPr lang="en-US" dirty="0">
              <a:solidFill>
                <a:schemeClr val="accent5">
                  <a:lumMod val="50000"/>
                </a:schemeClr>
              </a:solidFill>
            </a:endParaRPr>
          </a:p>
          <a:p>
            <a:endParaRPr lang="en-US" dirty="0">
              <a:solidFill>
                <a:schemeClr val="accent5">
                  <a:lumMod val="50000"/>
                </a:schemeClr>
              </a:solidFill>
            </a:endParaRPr>
          </a:p>
          <a:p>
            <a:endParaRPr lang="en-IN" dirty="0">
              <a:solidFill>
                <a:schemeClr val="accent5">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The whole book is divided into 3 components of the symptom – Location, sensation and modalities. However, concomitants are found scattered in different parts</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i="1" u="sng" dirty="0" smtClean="0">
                <a:solidFill>
                  <a:schemeClr val="accent2">
                    <a:lumMod val="50000"/>
                  </a:schemeClr>
                </a:solidFill>
              </a:rPr>
              <a:t>construction of the repertory:</a:t>
            </a:r>
            <a:r>
              <a:rPr lang="en-IN" i="1" dirty="0" smtClean="0">
                <a:solidFill>
                  <a:schemeClr val="accent2">
                    <a:lumMod val="50000"/>
                  </a:schemeClr>
                </a:solidFill>
              </a:rPr>
              <a:t/>
            </a:r>
            <a:br>
              <a:rPr lang="en-IN" i="1" dirty="0" smtClean="0">
                <a:solidFill>
                  <a:schemeClr val="accent2">
                    <a:lumMod val="50000"/>
                  </a:schemeClr>
                </a:solidFill>
              </a:rPr>
            </a:br>
            <a:endParaRPr lang="en-IN" i="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4000" b="1" i="1" u="sng" dirty="0" smtClean="0">
                <a:solidFill>
                  <a:schemeClr val="accent2">
                    <a:lumMod val="50000"/>
                  </a:schemeClr>
                </a:solidFill>
              </a:rPr>
              <a:t>chapters:</a:t>
            </a:r>
            <a:endParaRPr lang="en-IN" sz="4000" i="1" dirty="0" smtClean="0">
              <a:solidFill>
                <a:schemeClr val="accent2">
                  <a:lumMod val="50000"/>
                </a:schemeClr>
              </a:solidFill>
            </a:endParaRPr>
          </a:p>
          <a:p>
            <a:endParaRPr lang="en-US" sz="2800" dirty="0" smtClean="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repertory part contains 7 parts:</a:t>
            </a:r>
            <a:endParaRPr lang="en-IN"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 MIND AND INTELLECT (Old edition: Mind and Soul)</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II. PARTS OF THE BODY AND ORGANS.</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III. SENSATIONS AND COMPLAINTS</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In general</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Glands</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Bones</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Skin</a:t>
            </a:r>
            <a:endParaRPr lang="en-IN"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IV. SLEEP AND DREAMS</a:t>
            </a:r>
            <a:br>
              <a:rPr lang="en-US" sz="2800" dirty="0" smtClean="0">
                <a:latin typeface="Times New Roman" pitchFamily="18" charset="0"/>
                <a:cs typeface="Times New Roman" pitchFamily="18" charset="0"/>
              </a:rPr>
            </a:br>
            <a:endParaRPr lang="en-IN" sz="28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Autofit/>
          </a:bodyPr>
          <a:lstStyle/>
          <a:p>
            <a:pPr>
              <a:buNone/>
            </a:pPr>
            <a:r>
              <a:rPr lang="en-US" sz="2400" dirty="0" smtClean="0">
                <a:latin typeface="Times New Roman" pitchFamily="18" charset="0"/>
                <a:cs typeface="Times New Roman" pitchFamily="18" charset="0"/>
              </a:rPr>
              <a:t>V.FEVER</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Circulation of blood</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Cold stage</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Coldness</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Heat</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Perspiration</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Compound fevers</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Concomitant complaints</a:t>
            </a:r>
            <a:endParaRPr lang="en-I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VI.ALTERATIONS OF THE STATE OF HEALTH</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Aggravations according to time</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Aggravations according to situations and circumstances</a:t>
            </a:r>
            <a:endParaRPr lang="en-IN" sz="2400" dirty="0" smtClean="0">
              <a:latin typeface="Times New Roman" pitchFamily="18" charset="0"/>
              <a:cs typeface="Times New Roman" pitchFamily="18" charset="0"/>
            </a:endParaRPr>
          </a:p>
          <a:p>
            <a:pPr lvl="0">
              <a:buNone/>
            </a:pPr>
            <a:r>
              <a:rPr lang="en-US" sz="2400" dirty="0" smtClean="0">
                <a:latin typeface="Times New Roman" pitchFamily="18" charset="0"/>
                <a:cs typeface="Times New Roman" pitchFamily="18" charset="0"/>
              </a:rPr>
              <a:t>Amelioration by positions and circumstances</a:t>
            </a:r>
            <a:endParaRPr lang="en-I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VII. RELATIONSHIP OF REMEDIES</a:t>
            </a:r>
            <a:endParaRPr lang="en-IN"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Disposition generally affected</a:t>
            </a:r>
          </a:p>
          <a:p>
            <a:r>
              <a:rPr lang="en-US" sz="2800" dirty="0" smtClean="0">
                <a:latin typeface="Times New Roman" pitchFamily="18" charset="0"/>
                <a:cs typeface="Times New Roman" pitchFamily="18" charset="0"/>
              </a:rPr>
              <a:t>Absence of mind</a:t>
            </a:r>
          </a:p>
          <a:p>
            <a:r>
              <a:rPr lang="en-US" sz="2800" dirty="0" smtClean="0">
                <a:latin typeface="Times New Roman" pitchFamily="18" charset="0"/>
                <a:cs typeface="Times New Roman" pitchFamily="18" charset="0"/>
              </a:rPr>
              <a:t>Alternating mood</a:t>
            </a:r>
          </a:p>
          <a:p>
            <a:r>
              <a:rPr lang="en-US" sz="2800" dirty="0" smtClean="0">
                <a:latin typeface="Times New Roman" pitchFamily="18" charset="0"/>
                <a:cs typeface="Times New Roman" pitchFamily="18" charset="0"/>
              </a:rPr>
              <a:t>Amativeness</a:t>
            </a:r>
          </a:p>
          <a:p>
            <a:r>
              <a:rPr lang="en-US" sz="2800" dirty="0" smtClean="0">
                <a:latin typeface="Times New Roman" pitchFamily="18" charset="0"/>
                <a:cs typeface="Times New Roman" pitchFamily="18" charset="0"/>
              </a:rPr>
              <a:t>Anxiety</a:t>
            </a:r>
          </a:p>
          <a:p>
            <a:r>
              <a:rPr lang="en-US" sz="2800" dirty="0" smtClean="0">
                <a:latin typeface="Times New Roman" pitchFamily="18" charset="0"/>
                <a:cs typeface="Times New Roman" pitchFamily="18" charset="0"/>
              </a:rPr>
              <a:t>Avarice</a:t>
            </a:r>
          </a:p>
          <a:p>
            <a:r>
              <a:rPr lang="en-US" sz="2800" dirty="0" smtClean="0">
                <a:latin typeface="Times New Roman" pitchFamily="18" charset="0"/>
                <a:cs typeface="Times New Roman" pitchFamily="18" charset="0"/>
              </a:rPr>
              <a:t>Boldness</a:t>
            </a:r>
          </a:p>
          <a:p>
            <a:r>
              <a:rPr lang="en-US" sz="2800" dirty="0" smtClean="0">
                <a:latin typeface="Times New Roman" pitchFamily="18" charset="0"/>
                <a:cs typeface="Times New Roman" pitchFamily="18" charset="0"/>
              </a:rPr>
              <a:t>Despair</a:t>
            </a: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mind and intellect</a:t>
            </a:r>
            <a:endParaRPr lang="en-IN" b="1" i="1" dirty="0">
              <a:solidFill>
                <a:srgbClr val="00206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sz="2800" dirty="0" smtClean="0">
                <a:latin typeface="Times New Roman" pitchFamily="18" charset="0"/>
                <a:cs typeface="Times New Roman" pitchFamily="18" charset="0"/>
              </a:rPr>
              <a:t>Excitement</a:t>
            </a:r>
          </a:p>
          <a:p>
            <a:r>
              <a:rPr lang="en-US" sz="2800" dirty="0" smtClean="0">
                <a:latin typeface="Times New Roman" pitchFamily="18" charset="0"/>
                <a:cs typeface="Times New Roman" pitchFamily="18" charset="0"/>
              </a:rPr>
              <a:t>Fretfulness</a:t>
            </a:r>
          </a:p>
          <a:p>
            <a:r>
              <a:rPr lang="en-US" sz="2800" dirty="0" smtClean="0">
                <a:latin typeface="Times New Roman" pitchFamily="18" charset="0"/>
                <a:cs typeface="Times New Roman" pitchFamily="18" charset="0"/>
              </a:rPr>
              <a:t>Gentleness</a:t>
            </a:r>
          </a:p>
          <a:p>
            <a:r>
              <a:rPr lang="en-US" sz="2800" dirty="0" smtClean="0">
                <a:latin typeface="Times New Roman" pitchFamily="18" charset="0"/>
                <a:cs typeface="Times New Roman" pitchFamily="18" charset="0"/>
              </a:rPr>
              <a:t>Haughtiness</a:t>
            </a:r>
          </a:p>
          <a:p>
            <a:r>
              <a:rPr lang="en-US" sz="2800" dirty="0" smtClean="0">
                <a:latin typeface="Times New Roman" pitchFamily="18" charset="0"/>
                <a:cs typeface="Times New Roman" pitchFamily="18" charset="0"/>
              </a:rPr>
              <a:t>Indifference</a:t>
            </a:r>
          </a:p>
          <a:p>
            <a:r>
              <a:rPr lang="en-US" sz="2800" dirty="0" smtClean="0">
                <a:latin typeface="Times New Roman" pitchFamily="18" charset="0"/>
                <a:cs typeface="Times New Roman" pitchFamily="18" charset="0"/>
              </a:rPr>
              <a:t>Joyfulness</a:t>
            </a:r>
          </a:p>
          <a:p>
            <a:r>
              <a:rPr lang="en-US" sz="2800" dirty="0" smtClean="0">
                <a:latin typeface="Times New Roman" pitchFamily="18" charset="0"/>
                <a:cs typeface="Times New Roman" pitchFamily="18" charset="0"/>
              </a:rPr>
              <a:t>Mischievousness</a:t>
            </a:r>
          </a:p>
          <a:p>
            <a:r>
              <a:rPr lang="en-US" sz="2800" dirty="0" smtClean="0">
                <a:latin typeface="Times New Roman" pitchFamily="18" charset="0"/>
                <a:cs typeface="Times New Roman" pitchFamily="18" charset="0"/>
              </a:rPr>
              <a:t>Mistrust</a:t>
            </a:r>
          </a:p>
          <a:p>
            <a:endParaRPr lang="en-US" sz="2800" dirty="0" smtClean="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sz="2800" dirty="0" smtClean="0">
                <a:latin typeface="Times New Roman" pitchFamily="18" charset="0"/>
                <a:cs typeface="Times New Roman" pitchFamily="18" charset="0"/>
              </a:rPr>
              <a:t>Seriousness</a:t>
            </a:r>
          </a:p>
          <a:p>
            <a:r>
              <a:rPr lang="en-US" sz="2800" dirty="0" smtClean="0">
                <a:latin typeface="Times New Roman" pitchFamily="18" charset="0"/>
                <a:cs typeface="Times New Roman" pitchFamily="18" charset="0"/>
              </a:rPr>
              <a:t>Activity</a:t>
            </a:r>
          </a:p>
          <a:p>
            <a:r>
              <a:rPr lang="en-US" sz="2800" dirty="0" smtClean="0">
                <a:latin typeface="Times New Roman" pitchFamily="18" charset="0"/>
                <a:cs typeface="Times New Roman" pitchFamily="18" charset="0"/>
              </a:rPr>
              <a:t>Befogged</a:t>
            </a:r>
          </a:p>
          <a:p>
            <a:r>
              <a:rPr lang="en-US" sz="2800" dirty="0" smtClean="0">
                <a:latin typeface="Times New Roman" pitchFamily="18" charset="0"/>
                <a:cs typeface="Times New Roman" pitchFamily="18" charset="0"/>
              </a:rPr>
              <a:t>Comprehension difficult</a:t>
            </a:r>
          </a:p>
          <a:p>
            <a:r>
              <a:rPr lang="en-US" sz="2800" dirty="0" smtClean="0">
                <a:latin typeface="Times New Roman" pitchFamily="18" charset="0"/>
                <a:cs typeface="Times New Roman" pitchFamily="18" charset="0"/>
              </a:rPr>
              <a:t>Comprehension easy</a:t>
            </a:r>
          </a:p>
          <a:p>
            <a:r>
              <a:rPr lang="en-US" sz="2800" dirty="0" smtClean="0">
                <a:latin typeface="Times New Roman" pitchFamily="18" charset="0"/>
                <a:cs typeface="Times New Roman" pitchFamily="18" charset="0"/>
              </a:rPr>
              <a:t>Confusion</a:t>
            </a:r>
          </a:p>
          <a:p>
            <a:r>
              <a:rPr lang="en-US" sz="2800" dirty="0" smtClean="0">
                <a:latin typeface="Times New Roman" pitchFamily="18" charset="0"/>
                <a:cs typeface="Times New Roman" pitchFamily="18" charset="0"/>
              </a:rPr>
              <a:t>Delirium</a:t>
            </a:r>
          </a:p>
          <a:p>
            <a:r>
              <a:rPr lang="en-US" sz="2800" dirty="0" smtClean="0">
                <a:latin typeface="Times New Roman" pitchFamily="18" charset="0"/>
                <a:cs typeface="Times New Roman" pitchFamily="18" charset="0"/>
              </a:rPr>
              <a:t>Ecstasy</a:t>
            </a:r>
          </a:p>
          <a:p>
            <a:endParaRPr lang="en-IN"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sz="2800" dirty="0" smtClean="0">
                <a:latin typeface="Times New Roman" pitchFamily="18" charset="0"/>
                <a:cs typeface="Times New Roman" pitchFamily="18" charset="0"/>
              </a:rPr>
              <a:t>Imagination</a:t>
            </a:r>
          </a:p>
          <a:p>
            <a:r>
              <a:rPr lang="en-US" sz="2800" dirty="0" smtClean="0">
                <a:latin typeface="Times New Roman" pitchFamily="18" charset="0"/>
                <a:cs typeface="Times New Roman" pitchFamily="18" charset="0"/>
              </a:rPr>
              <a:t>Imbecility</a:t>
            </a:r>
          </a:p>
          <a:p>
            <a:r>
              <a:rPr lang="en-US" sz="2800" dirty="0" smtClean="0">
                <a:latin typeface="Times New Roman" pitchFamily="18" charset="0"/>
                <a:cs typeface="Times New Roman" pitchFamily="18" charset="0"/>
              </a:rPr>
              <a:t>Impaired</a:t>
            </a:r>
          </a:p>
          <a:p>
            <a:r>
              <a:rPr lang="en-US" sz="2800" dirty="0" smtClean="0">
                <a:latin typeface="Times New Roman" pitchFamily="18" charset="0"/>
                <a:cs typeface="Times New Roman" pitchFamily="18" charset="0"/>
              </a:rPr>
              <a:t>Insanity</a:t>
            </a:r>
          </a:p>
          <a:p>
            <a:r>
              <a:rPr lang="en-US" sz="2800" dirty="0" smtClean="0">
                <a:latin typeface="Times New Roman" pitchFamily="18" charset="0"/>
                <a:cs typeface="Times New Roman" pitchFamily="18" charset="0"/>
              </a:rPr>
              <a:t>Memory active</a:t>
            </a:r>
          </a:p>
          <a:p>
            <a:r>
              <a:rPr lang="en-US" sz="2800" dirty="0" smtClean="0">
                <a:latin typeface="Times New Roman" pitchFamily="18" charset="0"/>
                <a:cs typeface="Times New Roman" pitchFamily="18" charset="0"/>
              </a:rPr>
              <a:t>Memory lost</a:t>
            </a:r>
          </a:p>
          <a:p>
            <a:r>
              <a:rPr lang="en-US" sz="2800" dirty="0" smtClean="0">
                <a:latin typeface="Times New Roman" pitchFamily="18" charset="0"/>
                <a:cs typeface="Times New Roman" pitchFamily="18" charset="0"/>
              </a:rPr>
              <a:t>Memory weak</a:t>
            </a:r>
          </a:p>
          <a:p>
            <a:r>
              <a:rPr lang="en-US" sz="2800" dirty="0" smtClean="0">
                <a:latin typeface="Times New Roman" pitchFamily="18" charset="0"/>
                <a:cs typeface="Times New Roman" pitchFamily="18" charset="0"/>
              </a:rPr>
              <a:t>Stupefaction</a:t>
            </a:r>
          </a:p>
          <a:p>
            <a:r>
              <a:rPr lang="en-US" sz="2800" dirty="0">
                <a:latin typeface="Times New Roman" pitchFamily="18" charset="0"/>
                <a:cs typeface="Times New Roman" pitchFamily="18" charset="0"/>
              </a:rPr>
              <a:t>Unconsciousness</a:t>
            </a:r>
          </a:p>
          <a:p>
            <a:r>
              <a:rPr lang="en-US" sz="2800" dirty="0">
                <a:latin typeface="Times New Roman" pitchFamily="18" charset="0"/>
                <a:cs typeface="Times New Roman" pitchFamily="18" charset="0"/>
              </a:rPr>
              <a:t>Vertigo</a:t>
            </a:r>
          </a:p>
          <a:p>
            <a:r>
              <a:rPr lang="en-US" sz="2800" dirty="0">
                <a:latin typeface="Times New Roman" pitchFamily="18" charset="0"/>
                <a:cs typeface="Times New Roman" pitchFamily="18" charset="0"/>
              </a:rPr>
              <a:t>Drugs which have concomitant of mental symptom</a:t>
            </a:r>
            <a:endParaRPr lang="en-IN"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In general</a:t>
            </a:r>
          </a:p>
          <a:p>
            <a:r>
              <a:rPr lang="en-US" sz="2800" dirty="0" smtClean="0">
                <a:latin typeface="Times New Roman" pitchFamily="18" charset="0"/>
                <a:cs typeface="Times New Roman" pitchFamily="18" charset="0"/>
              </a:rPr>
              <a:t>Forehead</a:t>
            </a:r>
          </a:p>
          <a:p>
            <a:r>
              <a:rPr lang="en-US" sz="2800" dirty="0" smtClean="0">
                <a:latin typeface="Times New Roman" pitchFamily="18" charset="0"/>
                <a:cs typeface="Times New Roman" pitchFamily="18" charset="0"/>
              </a:rPr>
              <a:t>Sides of head</a:t>
            </a:r>
          </a:p>
          <a:p>
            <a:r>
              <a:rPr lang="en-US" sz="2800" dirty="0" smtClean="0">
                <a:latin typeface="Times New Roman" pitchFamily="18" charset="0"/>
                <a:cs typeface="Times New Roman" pitchFamily="18" charset="0"/>
              </a:rPr>
              <a:t>One sided in general</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internal head</a:t>
            </a:r>
            <a:endParaRPr lang="en-IN" b="1" i="1"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Motions of head</a:t>
            </a:r>
          </a:p>
          <a:p>
            <a:r>
              <a:rPr lang="en-US" sz="2800" dirty="0" smtClean="0">
                <a:latin typeface="Times New Roman" pitchFamily="18" charset="0"/>
                <a:cs typeface="Times New Roman" pitchFamily="18" charset="0"/>
              </a:rPr>
              <a:t>General sensation in external head</a:t>
            </a:r>
          </a:p>
          <a:p>
            <a:r>
              <a:rPr lang="en-US" sz="2800" dirty="0" smtClean="0">
                <a:latin typeface="Times New Roman" pitchFamily="18" charset="0"/>
                <a:cs typeface="Times New Roman" pitchFamily="18" charset="0"/>
              </a:rPr>
              <a:t>Behind the ear</a:t>
            </a:r>
          </a:p>
          <a:p>
            <a:r>
              <a:rPr lang="en-US" sz="2800" dirty="0" smtClean="0">
                <a:latin typeface="Times New Roman" pitchFamily="18" charset="0"/>
                <a:cs typeface="Times New Roman" pitchFamily="18" charset="0"/>
              </a:rPr>
              <a:t>Hairy </a:t>
            </a:r>
            <a:r>
              <a:rPr lang="en-US" sz="2800" dirty="0" err="1" smtClean="0">
                <a:latin typeface="Times New Roman" pitchFamily="18" charset="0"/>
                <a:cs typeface="Times New Roman" pitchFamily="18" charset="0"/>
              </a:rPr>
              <a:t>sinciput</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external head</a:t>
            </a:r>
            <a:endParaRPr lang="en-IN" b="1" i="1"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latin typeface="Times New Roman" pitchFamily="18" charset="0"/>
                <a:cs typeface="Times New Roman" pitchFamily="18" charset="0"/>
              </a:rPr>
              <a:t>lens (cataract</a:t>
            </a:r>
            <a:r>
              <a:rPr lang="en-US" sz="2800" dirty="0" smtClean="0">
                <a:latin typeface="Times New Roman" pitchFamily="18" charset="0"/>
                <a:cs typeface="Times New Roman" pitchFamily="18" charset="0"/>
              </a:rPr>
              <a:t>, including gray , green </a:t>
            </a:r>
            <a:r>
              <a:rPr lang="en-US" sz="2800" dirty="0" smtClean="0">
                <a:latin typeface="Times New Roman" pitchFamily="18" charset="0"/>
                <a:cs typeface="Times New Roman" pitchFamily="18" charset="0"/>
              </a:rPr>
              <a:t>and reticulated cataract of B)</a:t>
            </a:r>
          </a:p>
          <a:p>
            <a:r>
              <a:rPr lang="en-US" sz="2800" dirty="0" smtClean="0">
                <a:latin typeface="Times New Roman" pitchFamily="18" charset="0"/>
                <a:cs typeface="Times New Roman" pitchFamily="18" charset="0"/>
              </a:rPr>
              <a:t>Optic nerve</a:t>
            </a:r>
          </a:p>
          <a:p>
            <a:r>
              <a:rPr lang="en-US" sz="2800" dirty="0" smtClean="0">
                <a:latin typeface="Times New Roman" pitchFamily="18" charset="0"/>
                <a:cs typeface="Times New Roman" pitchFamily="18" charset="0"/>
              </a:rPr>
              <a:t>Pupils immovable</a:t>
            </a:r>
          </a:p>
          <a:p>
            <a:r>
              <a:rPr lang="en-US" sz="2800" dirty="0" smtClean="0">
                <a:latin typeface="Times New Roman" pitchFamily="18" charset="0"/>
                <a:cs typeface="Times New Roman" pitchFamily="18" charset="0"/>
              </a:rPr>
              <a:t>White of eye</a:t>
            </a:r>
          </a:p>
          <a:p>
            <a:r>
              <a:rPr lang="en-US" sz="2800" dirty="0" smtClean="0">
                <a:latin typeface="Times New Roman" pitchFamily="18" charset="0"/>
                <a:cs typeface="Times New Roman" pitchFamily="18" charset="0"/>
              </a:rPr>
              <a:t>Squinting</a:t>
            </a:r>
          </a:p>
          <a:p>
            <a:r>
              <a:rPr lang="en-US" sz="2800" dirty="0" smtClean="0">
                <a:latin typeface="Times New Roman" pitchFamily="18" charset="0"/>
                <a:cs typeface="Times New Roman" pitchFamily="18" charset="0"/>
              </a:rPr>
              <a:t>staring</a:t>
            </a:r>
          </a:p>
          <a:p>
            <a:endParaRPr lang="en-US" sz="2800" dirty="0" smtClean="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eyes</a:t>
            </a:r>
            <a:endParaRPr lang="en-IN" b="1" i="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3916363"/>
          </a:xfrm>
        </p:spPr>
        <p:txBody>
          <a:bodyPr>
            <a:normAutofit/>
          </a:bodyPr>
          <a:lstStyle/>
          <a:p>
            <a:pPr algn="just"/>
            <a:r>
              <a:rPr lang="en-US" sz="2800" dirty="0" smtClean="0">
                <a:latin typeface="Times New Roman" pitchFamily="18" charset="0"/>
                <a:cs typeface="Times New Roman" pitchFamily="18" charset="0"/>
              </a:rPr>
              <a:t>The Principles And Practicability Of </a:t>
            </a:r>
            <a:r>
              <a:rPr lang="en-US" sz="2800" dirty="0" err="1" smtClean="0">
                <a:latin typeface="Times New Roman" pitchFamily="18" charset="0"/>
                <a:cs typeface="Times New Roman" pitchFamily="18" charset="0"/>
              </a:rPr>
              <a:t>Boenninghausen’s</a:t>
            </a:r>
            <a:r>
              <a:rPr lang="en-US" sz="2800" dirty="0" smtClean="0">
                <a:latin typeface="Times New Roman" pitchFamily="18" charset="0"/>
                <a:cs typeface="Times New Roman" pitchFamily="18" charset="0"/>
              </a:rPr>
              <a:t> Therapeutic Pocket Book For Homoeopathic Physicians To Use At The Beside And In The Study Of The Materia </a:t>
            </a:r>
            <a:r>
              <a:rPr lang="en-US" sz="2800" dirty="0" err="1" smtClean="0">
                <a:latin typeface="Times New Roman" pitchFamily="18" charset="0"/>
                <a:cs typeface="Times New Roman" pitchFamily="18" charset="0"/>
              </a:rPr>
              <a:t>Medica</a:t>
            </a:r>
            <a:r>
              <a:rPr lang="en-US" sz="2800" dirty="0" smtClean="0">
                <a:latin typeface="Times New Roman" pitchFamily="18" charset="0"/>
                <a:cs typeface="Times New Roman" pitchFamily="18" charset="0"/>
              </a:rPr>
              <a:t>.</a:t>
            </a:r>
            <a:endParaRPr lang="en-IN" sz="2800" dirty="0" smtClean="0">
              <a:latin typeface="Times New Roman" pitchFamily="18" charset="0"/>
              <a:cs typeface="Times New Roman" pitchFamily="18" charset="0"/>
            </a:endParaRPr>
          </a:p>
          <a:p>
            <a:pPr marL="0" indent="0" algn="just">
              <a:buNone/>
            </a:pPr>
            <a:endParaRPr lang="en-IN"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24000"/>
            <a:ext cx="7408333" cy="4602163"/>
          </a:xfrm>
        </p:spPr>
        <p:txBody>
          <a:bodyPr>
            <a:noAutofit/>
          </a:bodyPr>
          <a:lstStyle/>
          <a:p>
            <a:r>
              <a:rPr lang="en-US" sz="2800" dirty="0" smtClean="0">
                <a:latin typeface="Times New Roman" pitchFamily="18" charset="0"/>
                <a:cs typeface="Times New Roman" pitchFamily="18" charset="0"/>
              </a:rPr>
              <a:t>Blindness</a:t>
            </a:r>
          </a:p>
          <a:p>
            <a:r>
              <a:rPr lang="en-US" sz="2800" dirty="0" smtClean="0">
                <a:latin typeface="Times New Roman" pitchFamily="18" charset="0"/>
                <a:cs typeface="Times New Roman" pitchFamily="18" charset="0"/>
              </a:rPr>
              <a:t>Flickering</a:t>
            </a:r>
          </a:p>
          <a:p>
            <a:r>
              <a:rPr lang="en-US" sz="2800" dirty="0" smtClean="0">
                <a:latin typeface="Times New Roman" pitchFamily="18" charset="0"/>
                <a:cs typeface="Times New Roman" pitchFamily="18" charset="0"/>
              </a:rPr>
              <a:t>Illusions of color</a:t>
            </a:r>
          </a:p>
          <a:p>
            <a:r>
              <a:rPr lang="en-US" sz="2800" dirty="0" smtClean="0">
                <a:latin typeface="Times New Roman" pitchFamily="18" charset="0"/>
                <a:cs typeface="Times New Roman" pitchFamily="18" charset="0"/>
              </a:rPr>
              <a:t>Distorted features and making faces</a:t>
            </a:r>
          </a:p>
          <a:p>
            <a:r>
              <a:rPr lang="en-US" sz="2800" dirty="0" smtClean="0">
                <a:latin typeface="Times New Roman" pitchFamily="18" charset="0"/>
                <a:cs typeface="Times New Roman" pitchFamily="18" charset="0"/>
              </a:rPr>
              <a:t>Halo about the light</a:t>
            </a:r>
          </a:p>
          <a:p>
            <a:r>
              <a:rPr lang="en-US" sz="2800" dirty="0" err="1" smtClean="0">
                <a:latin typeface="Times New Roman" pitchFamily="18" charset="0"/>
                <a:cs typeface="Times New Roman" pitchFamily="18" charset="0"/>
              </a:rPr>
              <a:t>Muscae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volitantes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Paralysis of optic nerve</a:t>
            </a:r>
          </a:p>
          <a:p>
            <a:r>
              <a:rPr lang="en-US" sz="2800" dirty="0" err="1" smtClean="0">
                <a:latin typeface="Times New Roman" pitchFamily="18" charset="0"/>
                <a:cs typeface="Times New Roman" pitchFamily="18" charset="0"/>
              </a:rPr>
              <a:t>Photomania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photophobia</a:t>
            </a:r>
          </a:p>
          <a:p>
            <a:endParaRPr lang="en-US"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vision</a:t>
            </a:r>
            <a:endParaRPr lang="en-IN" b="1" i="1"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7408333" cy="4441296"/>
          </a:xfrm>
        </p:spPr>
        <p:txBody>
          <a:bodyPr>
            <a:normAutofit fontScale="85000" lnSpcReduction="20000"/>
          </a:bodyPr>
          <a:lstStyle/>
          <a:p>
            <a:r>
              <a:rPr lang="en-US" sz="2800" dirty="0" smtClean="0">
                <a:latin typeface="Times New Roman" pitchFamily="18" charset="0"/>
                <a:cs typeface="Times New Roman" pitchFamily="18" charset="0"/>
              </a:rPr>
              <a:t>Parotid gland</a:t>
            </a:r>
          </a:p>
          <a:p>
            <a:r>
              <a:rPr lang="en-US" sz="2800" dirty="0" smtClean="0">
                <a:latin typeface="Times New Roman" pitchFamily="18" charset="0"/>
                <a:cs typeface="Times New Roman" pitchFamily="18" charset="0"/>
              </a:rPr>
              <a:t>Discharge from </a:t>
            </a:r>
            <a:r>
              <a:rPr lang="en-US" sz="2800" dirty="0" smtClean="0">
                <a:latin typeface="Times New Roman" pitchFamily="18" charset="0"/>
                <a:cs typeface="Times New Roman" pitchFamily="18" charset="0"/>
              </a:rPr>
              <a:t>ear</a:t>
            </a:r>
          </a:p>
          <a:p>
            <a:pPr marL="0" indent="0">
              <a:buNone/>
            </a:pP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r>
              <a:rPr lang="en-US" sz="4000" b="1" i="1" dirty="0" smtClean="0">
                <a:solidFill>
                  <a:srgbClr val="002060"/>
                </a:solidFill>
              </a:rPr>
              <a:t>hearing</a:t>
            </a:r>
          </a:p>
          <a:p>
            <a:pPr marL="0" indent="0">
              <a:buNone/>
            </a:pPr>
            <a:endParaRPr lang="en-US" sz="4000" b="1" i="1" dirty="0">
              <a:solidFill>
                <a:schemeClr val="accent6">
                  <a:lumMod val="75000"/>
                </a:schemeClr>
              </a:solidFill>
              <a:latin typeface="Times New Roman" pitchFamily="18" charset="0"/>
              <a:cs typeface="Times New Roman" pitchFamily="18" charset="0"/>
            </a:endParaRPr>
          </a:p>
          <a:p>
            <a:r>
              <a:rPr lang="en-US" sz="3300" dirty="0">
                <a:latin typeface="Times New Roman" pitchFamily="18" charset="0"/>
                <a:cs typeface="Times New Roman" pitchFamily="18" charset="0"/>
              </a:rPr>
              <a:t>Paralysis of auditory nerve</a:t>
            </a:r>
          </a:p>
          <a:p>
            <a:pPr>
              <a:buNone/>
            </a:pPr>
            <a:endParaRPr lang="en-IN" sz="4000" dirty="0"/>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                                   </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ear</a:t>
            </a:r>
            <a:endParaRPr lang="en-IN" b="1" i="1"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r>
              <a:rPr lang="en-US" sz="2800" dirty="0" smtClean="0">
                <a:latin typeface="Times New Roman" pitchFamily="18" charset="0"/>
                <a:cs typeface="Times New Roman" pitchFamily="18" charset="0"/>
              </a:rPr>
              <a:t>Nose bleed</a:t>
            </a:r>
          </a:p>
          <a:p>
            <a:r>
              <a:rPr lang="en-US" sz="2800" dirty="0" smtClean="0">
                <a:latin typeface="Times New Roman" pitchFamily="18" charset="0"/>
                <a:cs typeface="Times New Roman" pitchFamily="18" charset="0"/>
              </a:rPr>
              <a:t>Odor from nose</a:t>
            </a:r>
          </a:p>
          <a:p>
            <a:r>
              <a:rPr lang="en-US" sz="2800" dirty="0" smtClean="0">
                <a:latin typeface="Times New Roman" pitchFamily="18" charset="0"/>
                <a:cs typeface="Times New Roman" pitchFamily="18" charset="0"/>
              </a:rPr>
              <a:t>Nasal catarrh</a:t>
            </a:r>
          </a:p>
          <a:p>
            <a:r>
              <a:rPr lang="en-US" sz="2800" dirty="0" smtClean="0">
                <a:latin typeface="Times New Roman" pitchFamily="18" charset="0"/>
                <a:cs typeface="Times New Roman" pitchFamily="18" charset="0"/>
              </a:rPr>
              <a:t>Sneezing</a:t>
            </a:r>
          </a:p>
          <a:p>
            <a:r>
              <a:rPr lang="en-US" sz="2800" dirty="0" smtClean="0">
                <a:latin typeface="Times New Roman" pitchFamily="18" charset="0"/>
                <a:cs typeface="Times New Roman" pitchFamily="18" charset="0"/>
              </a:rPr>
              <a:t>Accompanying symptoms of nasal </a:t>
            </a:r>
            <a:r>
              <a:rPr lang="en-US" sz="2800" dirty="0" smtClean="0">
                <a:latin typeface="Times New Roman" pitchFamily="18" charset="0"/>
                <a:cs typeface="Times New Roman" pitchFamily="18" charset="0"/>
              </a:rPr>
              <a:t>discharge</a:t>
            </a:r>
          </a:p>
          <a:p>
            <a:endParaRPr lang="en-US" sz="2800" dirty="0">
              <a:latin typeface="Times New Roman" pitchFamily="18" charset="0"/>
              <a:cs typeface="Times New Roman" pitchFamily="18" charset="0"/>
            </a:endParaRPr>
          </a:p>
          <a:p>
            <a:pPr marL="0" indent="0" algn="ctr">
              <a:buNone/>
            </a:pPr>
            <a:r>
              <a:rPr lang="en-US" sz="4000" b="1" i="1" dirty="0" smtClean="0">
                <a:solidFill>
                  <a:schemeClr val="accent6">
                    <a:lumMod val="75000"/>
                  </a:schemeClr>
                </a:solidFill>
                <a:latin typeface="Times New Roman" pitchFamily="18" charset="0"/>
                <a:cs typeface="Times New Roman" pitchFamily="18" charset="0"/>
              </a:rPr>
              <a:t> </a:t>
            </a:r>
            <a:r>
              <a:rPr lang="en-US" sz="4000" b="1" i="1" dirty="0" smtClean="0">
                <a:solidFill>
                  <a:srgbClr val="002060"/>
                </a:solidFill>
              </a:rPr>
              <a:t>smell</a:t>
            </a:r>
          </a:p>
          <a:p>
            <a:r>
              <a:rPr lang="en-US" sz="2800" dirty="0">
                <a:latin typeface="Times New Roman" pitchFamily="18" charset="0"/>
                <a:cs typeface="Times New Roman" pitchFamily="18" charset="0"/>
              </a:rPr>
              <a:t>Illusion</a:t>
            </a:r>
          </a:p>
          <a:p>
            <a:pPr>
              <a:buNone/>
            </a:pPr>
            <a:endParaRPr lang="en-IN" sz="4000" dirty="0"/>
          </a:p>
          <a:p>
            <a:pPr marL="0" indent="0">
              <a:buNone/>
            </a:pPr>
            <a:endParaRPr lang="en-US" sz="4000" b="1" i="1" dirty="0" smtClean="0">
              <a:solidFill>
                <a:schemeClr val="accent6">
                  <a:lumMod val="75000"/>
                </a:schemeClr>
              </a:solidFill>
            </a:endParaRPr>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marL="0" indent="0">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nose</a:t>
            </a:r>
            <a:endParaRPr lang="en-IN" b="1" i="1"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Circumscribed redness of cheek</a:t>
            </a:r>
          </a:p>
          <a:p>
            <a:r>
              <a:rPr lang="en-US" sz="2800" dirty="0" err="1" smtClean="0">
                <a:latin typeface="Times New Roman" pitchFamily="18" charset="0"/>
                <a:cs typeface="Times New Roman" pitchFamily="18" charset="0"/>
              </a:rPr>
              <a:t>Comedones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Emaciation</a:t>
            </a:r>
          </a:p>
          <a:p>
            <a:r>
              <a:rPr lang="en-US" sz="2800" dirty="0" smtClean="0">
                <a:latin typeface="Times New Roman" pitchFamily="18" charset="0"/>
                <a:cs typeface="Times New Roman" pitchFamily="18" charset="0"/>
              </a:rPr>
              <a:t>Eruption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Eye protruding</a:t>
            </a: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face</a:t>
            </a:r>
            <a:endParaRPr lang="en-IN" b="1" i="1"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81200"/>
            <a:ext cx="7408333" cy="4144963"/>
          </a:xfrm>
        </p:spPr>
        <p:txBody>
          <a:bodyPr>
            <a:normAutofit fontScale="92500" lnSpcReduction="10000"/>
          </a:bodyPr>
          <a:lstStyle/>
          <a:p>
            <a:r>
              <a:rPr lang="en-US" sz="2800" dirty="0" smtClean="0">
                <a:latin typeface="Times New Roman" pitchFamily="18" charset="0"/>
                <a:cs typeface="Times New Roman" pitchFamily="18" charset="0"/>
              </a:rPr>
              <a:t>Eye </a:t>
            </a:r>
            <a:r>
              <a:rPr lang="en-US" sz="2800" dirty="0" smtClean="0">
                <a:latin typeface="Times New Roman" pitchFamily="18" charset="0"/>
                <a:cs typeface="Times New Roman" pitchFamily="18" charset="0"/>
              </a:rPr>
              <a:t>teeth</a:t>
            </a:r>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pPr marL="0" indent="0">
              <a:buNone/>
            </a:pPr>
            <a:r>
              <a:rPr lang="en-US" sz="4000" b="1" i="1" dirty="0" smtClean="0">
                <a:solidFill>
                  <a:srgbClr val="002060"/>
                </a:solidFill>
                <a:latin typeface="Times New Roman" pitchFamily="18" charset="0"/>
                <a:cs typeface="Times New Roman" pitchFamily="18" charset="0"/>
              </a:rPr>
              <a:t>mouth</a:t>
            </a:r>
          </a:p>
          <a:p>
            <a:r>
              <a:rPr lang="en-US" sz="2800" dirty="0" smtClean="0">
                <a:latin typeface="Times New Roman" pitchFamily="18" charset="0"/>
                <a:cs typeface="Times New Roman" pitchFamily="18" charset="0"/>
              </a:rPr>
              <a:t>Tongue</a:t>
            </a:r>
            <a:endParaRPr lang="en-US" sz="2800" dirty="0">
              <a:latin typeface="Times New Roman" pitchFamily="18" charset="0"/>
              <a:cs typeface="Times New Roman" pitchFamily="18" charset="0"/>
            </a:endParaRPr>
          </a:p>
          <a:p>
            <a:pPr algn="ctr">
              <a:buNone/>
            </a:pPr>
            <a:endParaRPr lang="en-US" sz="4000" b="1" i="1" dirty="0" smtClean="0">
              <a:solidFill>
                <a:schemeClr val="accent6">
                  <a:lumMod val="75000"/>
                </a:schemeClr>
              </a:solidFill>
              <a:latin typeface="Times New Roman" pitchFamily="18" charset="0"/>
              <a:cs typeface="Times New Roman" pitchFamily="18" charset="0"/>
            </a:endParaRPr>
          </a:p>
          <a:p>
            <a:pPr>
              <a:buNone/>
            </a:pPr>
            <a:r>
              <a:rPr lang="en-US" sz="4000" b="1" i="1" dirty="0" smtClean="0">
                <a:solidFill>
                  <a:srgbClr val="002060"/>
                </a:solidFill>
                <a:latin typeface="Times New Roman" pitchFamily="18" charset="0"/>
                <a:cs typeface="Times New Roman" pitchFamily="18" charset="0"/>
              </a:rPr>
              <a:t>throat</a:t>
            </a:r>
          </a:p>
          <a:p>
            <a:r>
              <a:rPr lang="en-US" sz="2800" dirty="0" smtClean="0">
                <a:latin typeface="Times New Roman" pitchFamily="18" charset="0"/>
                <a:cs typeface="Times New Roman" pitchFamily="18" charset="0"/>
              </a:rPr>
              <a:t>Tonsils</a:t>
            </a:r>
            <a:endParaRPr lang="en-US" sz="2800" dirty="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l"/>
            <a:r>
              <a:rPr lang="en-US" b="1" i="1" dirty="0" smtClean="0">
                <a:solidFill>
                  <a:srgbClr val="002060"/>
                </a:solidFill>
              </a:rPr>
              <a:t>teeth</a:t>
            </a:r>
            <a:endParaRPr lang="en-IN" b="1" i="1"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Thirst with dread of liquids</a:t>
            </a:r>
          </a:p>
          <a:p>
            <a:r>
              <a:rPr lang="en-US" sz="2800" dirty="0" smtClean="0">
                <a:latin typeface="Times New Roman" pitchFamily="18" charset="0"/>
                <a:cs typeface="Times New Roman" pitchFamily="18" charset="0"/>
              </a:rPr>
              <a:t>Aversion</a:t>
            </a:r>
          </a:p>
          <a:p>
            <a:r>
              <a:rPr lang="en-US" sz="2800" dirty="0" smtClean="0">
                <a:latin typeface="Times New Roman" pitchFamily="18" charset="0"/>
                <a:cs typeface="Times New Roman" pitchFamily="18" charset="0"/>
              </a:rPr>
              <a:t>Aversion</a:t>
            </a:r>
          </a:p>
          <a:p>
            <a:pPr>
              <a:buNone/>
            </a:pPr>
            <a:endParaRPr lang="en-US" sz="2800" dirty="0" smtClean="0">
              <a:latin typeface="Times New Roman" pitchFamily="18" charset="0"/>
              <a:cs typeface="Times New Roman" pitchFamily="18" charset="0"/>
            </a:endParaRPr>
          </a:p>
          <a:p>
            <a:pPr>
              <a:buNone/>
            </a:pPr>
            <a:r>
              <a:rPr lang="en-US" sz="4000" b="1" i="1" dirty="0" smtClean="0">
                <a:solidFill>
                  <a:srgbClr val="002060"/>
                </a:solidFill>
              </a:rPr>
              <a:t>Taste</a:t>
            </a:r>
          </a:p>
          <a:p>
            <a:r>
              <a:rPr lang="en-US" sz="3000" dirty="0">
                <a:latin typeface="Times New Roman" pitchFamily="18" charset="0"/>
                <a:cs typeface="Times New Roman" pitchFamily="18" charset="0"/>
              </a:rPr>
              <a:t>Bitter </a:t>
            </a:r>
          </a:p>
          <a:p>
            <a:r>
              <a:rPr lang="en-US" sz="3000" dirty="0">
                <a:latin typeface="Times New Roman" pitchFamily="18" charset="0"/>
                <a:cs typeface="Times New Roman" pitchFamily="18" charset="0"/>
              </a:rPr>
              <a:t>Burnt</a:t>
            </a:r>
          </a:p>
          <a:p>
            <a:r>
              <a:rPr lang="en-US" sz="3000" dirty="0">
                <a:latin typeface="Times New Roman" pitchFamily="18" charset="0"/>
                <a:cs typeface="Times New Roman" pitchFamily="18" charset="0"/>
              </a:rPr>
              <a:t>lost</a:t>
            </a:r>
            <a:endParaRPr lang="en-IN" sz="3000" dirty="0">
              <a:latin typeface="Times New Roman" pitchFamily="18" charset="0"/>
              <a:cs typeface="Times New Roman" pitchFamily="18" charset="0"/>
            </a:endParaRPr>
          </a:p>
          <a:p>
            <a:pPr>
              <a:buNone/>
            </a:pPr>
            <a:endParaRPr lang="en-US" sz="4000" b="1" i="1" dirty="0" smtClean="0">
              <a:solidFill>
                <a:schemeClr val="accent6">
                  <a:lumMod val="75000"/>
                </a:schemeClr>
              </a:solidFill>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hunger and thirst</a:t>
            </a:r>
            <a:endParaRPr lang="en-IN" b="1" i="1"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Belching</a:t>
            </a:r>
          </a:p>
          <a:p>
            <a:r>
              <a:rPr lang="en-US" sz="2800" dirty="0" smtClean="0">
                <a:latin typeface="Times New Roman" pitchFamily="18" charset="0"/>
                <a:cs typeface="Times New Roman" pitchFamily="18" charset="0"/>
              </a:rPr>
              <a:t>Heartburn</a:t>
            </a:r>
          </a:p>
          <a:p>
            <a:r>
              <a:rPr lang="en-US" sz="2800" dirty="0" smtClean="0">
                <a:latin typeface="Times New Roman" pitchFamily="18" charset="0"/>
                <a:cs typeface="Times New Roman" pitchFamily="18" charset="0"/>
              </a:rPr>
              <a:t>Eructation in general</a:t>
            </a:r>
          </a:p>
          <a:p>
            <a:r>
              <a:rPr lang="en-US" sz="2800" dirty="0" smtClean="0">
                <a:latin typeface="Times New Roman" pitchFamily="18" charset="0"/>
                <a:cs typeface="Times New Roman" pitchFamily="18" charset="0"/>
              </a:rPr>
              <a:t>Hic cough</a:t>
            </a:r>
          </a:p>
          <a:p>
            <a:r>
              <a:rPr lang="en-US" sz="2800" dirty="0" smtClean="0">
                <a:latin typeface="Times New Roman" pitchFamily="18" charset="0"/>
                <a:cs typeface="Times New Roman" pitchFamily="18" charset="0"/>
              </a:rPr>
              <a:t>Uprisings</a:t>
            </a:r>
          </a:p>
          <a:p>
            <a:r>
              <a:rPr lang="en-US" sz="2800" dirty="0" err="1" smtClean="0">
                <a:latin typeface="Times New Roman" pitchFamily="18" charset="0"/>
                <a:cs typeface="Times New Roman" pitchFamily="18" charset="0"/>
              </a:rPr>
              <a:t>Waterbrash</a:t>
            </a:r>
            <a:endParaRPr lang="en-US" sz="2800" dirty="0" smtClean="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eructation</a:t>
            </a:r>
            <a:endParaRPr lang="en-IN" b="1" i="1"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Qualmishness</a:t>
            </a:r>
          </a:p>
          <a:p>
            <a:r>
              <a:rPr lang="en-US" sz="2800" dirty="0" smtClean="0">
                <a:latin typeface="Times New Roman" pitchFamily="18" charset="0"/>
                <a:cs typeface="Times New Roman" pitchFamily="18" charset="0"/>
              </a:rPr>
              <a:t>Retching</a:t>
            </a:r>
          </a:p>
          <a:p>
            <a:r>
              <a:rPr lang="en-US" sz="2800" dirty="0" smtClean="0">
                <a:latin typeface="Times New Roman" pitchFamily="18" charset="0"/>
                <a:cs typeface="Times New Roman" pitchFamily="18" charset="0"/>
              </a:rPr>
              <a:t>Vomiting of worms</a:t>
            </a: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nausea and vomiting</a:t>
            </a:r>
            <a:endParaRPr lang="en-IN" b="1" i="1"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05000"/>
            <a:ext cx="7408333" cy="4221163"/>
          </a:xfrm>
        </p:spPr>
        <p:txBody>
          <a:bodyPr>
            <a:noAutofit/>
          </a:bodyPr>
          <a:lstStyle/>
          <a:p>
            <a:r>
              <a:rPr lang="en-US" sz="2800" dirty="0" smtClean="0">
                <a:latin typeface="Times New Roman" pitchFamily="18" charset="0"/>
                <a:cs typeface="Times New Roman" pitchFamily="18" charset="0"/>
              </a:rPr>
              <a:t>Stomach</a:t>
            </a:r>
          </a:p>
          <a:p>
            <a:r>
              <a:rPr lang="en-US" sz="2800" dirty="0" smtClean="0">
                <a:latin typeface="Times New Roman" pitchFamily="18" charset="0"/>
                <a:cs typeface="Times New Roman" pitchFamily="18" charset="0"/>
              </a:rPr>
              <a:t>Diaphragm</a:t>
            </a:r>
          </a:p>
          <a:p>
            <a:r>
              <a:rPr lang="en-US" sz="2800" dirty="0" err="1" smtClean="0">
                <a:latin typeface="Times New Roman" pitchFamily="18" charset="0"/>
                <a:cs typeface="Times New Roman" pitchFamily="18" charset="0"/>
              </a:rPr>
              <a:t>Hypochondrria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Liver</a:t>
            </a:r>
          </a:p>
          <a:p>
            <a:r>
              <a:rPr lang="en-US" sz="2800" dirty="0" smtClean="0">
                <a:latin typeface="Times New Roman" pitchFamily="18" charset="0"/>
                <a:cs typeface="Times New Roman" pitchFamily="18" charset="0"/>
              </a:rPr>
              <a:t>Spleen</a:t>
            </a:r>
          </a:p>
          <a:p>
            <a:r>
              <a:rPr lang="en-US" sz="2800" dirty="0" smtClean="0">
                <a:latin typeface="Times New Roman" pitchFamily="18" charset="0"/>
                <a:cs typeface="Times New Roman" pitchFamily="18" charset="0"/>
              </a:rPr>
              <a:t>Abdomen in general</a:t>
            </a:r>
          </a:p>
          <a:p>
            <a:r>
              <a:rPr lang="en-US" sz="2800" dirty="0" err="1" smtClean="0">
                <a:latin typeface="Times New Roman" pitchFamily="18" charset="0"/>
                <a:cs typeface="Times New Roman" pitchFamily="18" charset="0"/>
              </a:rPr>
              <a:t>Epigastrium</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Umbilical region</a:t>
            </a:r>
          </a:p>
          <a:p>
            <a:r>
              <a:rPr lang="en-US" sz="2800" dirty="0" smtClean="0">
                <a:latin typeface="Times New Roman" pitchFamily="18" charset="0"/>
                <a:cs typeface="Times New Roman" pitchFamily="18" charset="0"/>
              </a:rPr>
              <a:t> inguinal ring</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internal abdomen</a:t>
            </a:r>
            <a:endParaRPr lang="en-IN" b="1" i="1" dirty="0">
              <a:solidFill>
                <a:srgbClr val="00206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Mons </a:t>
            </a:r>
            <a:r>
              <a:rPr lang="en-US" sz="2800" dirty="0" err="1" smtClean="0">
                <a:latin typeface="Times New Roman" pitchFamily="18" charset="0"/>
                <a:cs typeface="Times New Roman" pitchFamily="18" charset="0"/>
              </a:rPr>
              <a:t>veneris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Inguinal </a:t>
            </a:r>
            <a:r>
              <a:rPr lang="en-US" sz="2800" dirty="0" smtClean="0">
                <a:latin typeface="Times New Roman" pitchFamily="18" charset="0"/>
                <a:cs typeface="Times New Roman" pitchFamily="18" charset="0"/>
              </a:rPr>
              <a:t>gland</a:t>
            </a:r>
          </a:p>
          <a:p>
            <a:endParaRPr lang="en-US" sz="2800" dirty="0">
              <a:latin typeface="Times New Roman" pitchFamily="18" charset="0"/>
              <a:cs typeface="Times New Roman" pitchFamily="18" charset="0"/>
            </a:endParaRPr>
          </a:p>
          <a:p>
            <a:pPr marL="0" indent="0">
              <a:buNone/>
            </a:pPr>
            <a:r>
              <a:rPr lang="en-US" sz="4000" b="1" i="1" dirty="0" smtClean="0">
                <a:solidFill>
                  <a:srgbClr val="002060"/>
                </a:solidFill>
              </a:rPr>
              <a:t>Flatulence</a:t>
            </a:r>
          </a:p>
          <a:p>
            <a:pPr marL="0" indent="0">
              <a:buNone/>
            </a:pPr>
            <a:endParaRPr lang="en-US" sz="4000" b="1" i="1" dirty="0" smtClean="0">
              <a:solidFill>
                <a:schemeClr val="accent6">
                  <a:lumMod val="75000"/>
                </a:schemeClr>
              </a:solidFill>
            </a:endParaRPr>
          </a:p>
          <a:p>
            <a:r>
              <a:rPr lang="en-US" sz="2800" dirty="0" err="1">
                <a:latin typeface="Times New Roman" pitchFamily="18" charset="0"/>
                <a:cs typeface="Times New Roman" pitchFamily="18" charset="0"/>
              </a:rPr>
              <a:t>Borborygmi</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Flatulent pain</a:t>
            </a:r>
          </a:p>
          <a:p>
            <a:r>
              <a:rPr lang="en-US" sz="2800" dirty="0">
                <a:latin typeface="Times New Roman" pitchFamily="18" charset="0"/>
                <a:cs typeface="Times New Roman" pitchFamily="18" charset="0"/>
              </a:rPr>
              <a:t>Incarceration of flatus</a:t>
            </a:r>
            <a:endParaRPr lang="en-IN" sz="2800" dirty="0">
              <a:latin typeface="Times New Roman" pitchFamily="18" charset="0"/>
              <a:cs typeface="Times New Roman" pitchFamily="18" charset="0"/>
            </a:endParaRPr>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external abdomen</a:t>
            </a:r>
            <a:endParaRPr lang="en-IN" b="1" i="1"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Autofit/>
          </a:bodyPr>
          <a:lstStyle/>
          <a:p>
            <a:pPr algn="just"/>
            <a:r>
              <a:rPr lang="en-US" sz="2800" b="1" dirty="0" smtClean="0">
                <a:latin typeface="Times New Roman" pitchFamily="18" charset="0"/>
                <a:cs typeface="Times New Roman" pitchFamily="18" charset="0"/>
              </a:rPr>
              <a:t>NAME OF THE AUTHOR:</a:t>
            </a:r>
            <a:endParaRPr lang="en-IN" sz="2800" b="1" dirty="0" smtClean="0">
              <a:latin typeface="Times New Roman" pitchFamily="18" charset="0"/>
              <a:cs typeface="Times New Roman" pitchFamily="18" charset="0"/>
            </a:endParaRPr>
          </a:p>
          <a:p>
            <a:pPr algn="just"/>
            <a:r>
              <a:rPr lang="en-IN" sz="2800" dirty="0" smtClean="0">
                <a:latin typeface="Times New Roman" pitchFamily="18" charset="0"/>
                <a:cs typeface="Times New Roman" pitchFamily="18" charset="0"/>
              </a:rPr>
              <a:t>Baron Clemens Maria Franz von Boenninghausen (1785 – 1864)</a:t>
            </a:r>
          </a:p>
          <a:p>
            <a:pPr algn="just"/>
            <a:r>
              <a:rPr lang="en-IN" sz="2800" b="1" dirty="0" smtClean="0">
                <a:latin typeface="Times New Roman" pitchFamily="18" charset="0"/>
                <a:cs typeface="Times New Roman" pitchFamily="18" charset="0"/>
              </a:rPr>
              <a:t>Edited by: </a:t>
            </a:r>
            <a:r>
              <a:rPr lang="en-IN" sz="2800" dirty="0" err="1" smtClean="0">
                <a:latin typeface="Times New Roman" pitchFamily="18" charset="0"/>
                <a:cs typeface="Times New Roman" pitchFamily="18" charset="0"/>
              </a:rPr>
              <a:t>T.F.Allen</a:t>
            </a:r>
            <a:r>
              <a:rPr lang="en-IN" sz="2800" dirty="0" smtClean="0">
                <a:latin typeface="Times New Roman" pitchFamily="18" charset="0"/>
                <a:cs typeface="Times New Roman" pitchFamily="18" charset="0"/>
              </a:rPr>
              <a:t>.</a:t>
            </a:r>
          </a:p>
          <a:p>
            <a:pPr algn="just"/>
            <a:r>
              <a:rPr lang="en-US" sz="2800" b="1" dirty="0" smtClean="0">
                <a:latin typeface="Times New Roman" pitchFamily="18" charset="0"/>
                <a:cs typeface="Times New Roman" pitchFamily="18" charset="0"/>
              </a:rPr>
              <a:t>YEAR OF PUBLICATION: </a:t>
            </a:r>
            <a:r>
              <a:rPr lang="en-US" sz="2800" dirty="0" smtClean="0">
                <a:latin typeface="Times New Roman" pitchFamily="18" charset="0"/>
                <a:cs typeface="Times New Roman" pitchFamily="18" charset="0"/>
              </a:rPr>
              <a:t>1846</a:t>
            </a:r>
            <a:endParaRPr lang="en-IN"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EDITIONS: </a:t>
            </a:r>
            <a:endParaRPr lang="en-IN" sz="2800" b="1"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First Edition: 1846</a:t>
            </a:r>
            <a:endParaRPr lang="en-IN"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Fifth American edition by </a:t>
            </a:r>
            <a:r>
              <a:rPr lang="en-US" sz="2800" dirty="0" err="1" smtClean="0">
                <a:latin typeface="Times New Roman" pitchFamily="18" charset="0"/>
                <a:cs typeface="Times New Roman" pitchFamily="18" charset="0"/>
              </a:rPr>
              <a:t>Dr.Timothy</a:t>
            </a:r>
            <a:r>
              <a:rPr lang="en-US" sz="2800" dirty="0" smtClean="0">
                <a:latin typeface="Times New Roman" pitchFamily="18" charset="0"/>
                <a:cs typeface="Times New Roman" pitchFamily="18" charset="0"/>
              </a:rPr>
              <a:t> Field Allen-1891</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1935-H.A.ROBERT edition</a:t>
            </a:r>
            <a:endParaRPr lang="en-IN"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err="1" smtClean="0">
                <a:latin typeface="Times New Roman" pitchFamily="18" charset="0"/>
                <a:cs typeface="Times New Roman" pitchFamily="18" charset="0"/>
              </a:rPr>
              <a:t>Diarrhoea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Constipation</a:t>
            </a:r>
          </a:p>
          <a:p>
            <a:r>
              <a:rPr lang="en-US" sz="2800" dirty="0" smtClean="0">
                <a:latin typeface="Times New Roman" pitchFamily="18" charset="0"/>
                <a:cs typeface="Times New Roman" pitchFamily="18" charset="0"/>
              </a:rPr>
              <a:t>Worms</a:t>
            </a:r>
          </a:p>
          <a:p>
            <a:r>
              <a:rPr lang="en-US" sz="2800" dirty="0" smtClean="0">
                <a:latin typeface="Times New Roman" pitchFamily="18" charset="0"/>
                <a:cs typeface="Times New Roman" pitchFamily="18" charset="0"/>
              </a:rPr>
              <a:t>Anus</a:t>
            </a:r>
          </a:p>
          <a:p>
            <a:r>
              <a:rPr lang="en-US" sz="2800" dirty="0" smtClean="0">
                <a:latin typeface="Times New Roman" pitchFamily="18" charset="0"/>
                <a:cs typeface="Times New Roman" pitchFamily="18" charset="0"/>
              </a:rPr>
              <a:t>Hemorrhoids</a:t>
            </a:r>
          </a:p>
          <a:p>
            <a:r>
              <a:rPr lang="en-US" sz="2800" dirty="0" smtClean="0">
                <a:latin typeface="Times New Roman" pitchFamily="18" charset="0"/>
                <a:cs typeface="Times New Roman" pitchFamily="18" charset="0"/>
              </a:rPr>
              <a:t>Rectum</a:t>
            </a:r>
          </a:p>
          <a:p>
            <a:r>
              <a:rPr lang="en-US" sz="2800" dirty="0" smtClean="0">
                <a:latin typeface="Times New Roman" pitchFamily="18" charset="0"/>
                <a:cs typeface="Times New Roman" pitchFamily="18" charset="0"/>
              </a:rPr>
              <a:t>perineum</a:t>
            </a: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stool</a:t>
            </a:r>
            <a:endParaRPr lang="en-IN" b="1" i="1"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sz="2800" dirty="0" smtClean="0">
                <a:latin typeface="Times New Roman" pitchFamily="18" charset="0"/>
                <a:cs typeface="Times New Roman" pitchFamily="18" charset="0"/>
              </a:rPr>
              <a:t>Kidney</a:t>
            </a:r>
          </a:p>
          <a:p>
            <a:r>
              <a:rPr lang="en-US" sz="2800" dirty="0" smtClean="0">
                <a:latin typeface="Times New Roman" pitchFamily="18" charset="0"/>
                <a:cs typeface="Times New Roman" pitchFamily="18" charset="0"/>
              </a:rPr>
              <a:t>Bladder</a:t>
            </a:r>
          </a:p>
          <a:p>
            <a:r>
              <a:rPr lang="en-US" sz="2800" dirty="0" smtClean="0">
                <a:latin typeface="Times New Roman" pitchFamily="18" charset="0"/>
                <a:cs typeface="Times New Roman" pitchFamily="18" charset="0"/>
              </a:rPr>
              <a:t>Urethra</a:t>
            </a:r>
          </a:p>
          <a:p>
            <a:r>
              <a:rPr lang="en-US" sz="2800" dirty="0" smtClean="0">
                <a:latin typeface="Times New Roman" pitchFamily="18" charset="0"/>
                <a:cs typeface="Times New Roman" pitchFamily="18" charset="0"/>
              </a:rPr>
              <a:t>Prostate</a:t>
            </a:r>
          </a:p>
          <a:p>
            <a:endParaRPr lang="en-US" sz="2800" dirty="0">
              <a:latin typeface="Times New Roman" pitchFamily="18" charset="0"/>
              <a:cs typeface="Times New Roman" pitchFamily="18" charset="0"/>
            </a:endParaRPr>
          </a:p>
          <a:p>
            <a:pPr marL="0" indent="0">
              <a:buNone/>
            </a:pPr>
            <a:r>
              <a:rPr lang="en-US" sz="4000" b="1" i="1" dirty="0" smtClean="0">
                <a:solidFill>
                  <a:srgbClr val="002060"/>
                </a:solidFill>
              </a:rPr>
              <a:t>Urine</a:t>
            </a:r>
          </a:p>
          <a:p>
            <a:pPr marL="0" indent="0">
              <a:buNone/>
            </a:pPr>
            <a:endParaRPr lang="en-US" sz="4000" b="1" i="1" dirty="0" smtClean="0">
              <a:solidFill>
                <a:schemeClr val="accent6">
                  <a:lumMod val="75000"/>
                </a:schemeClr>
              </a:solidFill>
            </a:endParaRPr>
          </a:p>
          <a:p>
            <a:r>
              <a:rPr lang="en-US" sz="3000" dirty="0">
                <a:latin typeface="Times New Roman" pitchFamily="18" charset="0"/>
                <a:cs typeface="Times New Roman" pitchFamily="18" charset="0"/>
              </a:rPr>
              <a:t>Glycosuria</a:t>
            </a:r>
          </a:p>
          <a:p>
            <a:r>
              <a:rPr lang="en-US" sz="3000" dirty="0">
                <a:latin typeface="Times New Roman" pitchFamily="18" charset="0"/>
                <a:cs typeface="Times New Roman" pitchFamily="18" charset="0"/>
              </a:rPr>
              <a:t>Pellicle fatty</a:t>
            </a:r>
          </a:p>
          <a:p>
            <a:r>
              <a:rPr lang="en-US" sz="3000" dirty="0">
                <a:latin typeface="Times New Roman" pitchFamily="18" charset="0"/>
                <a:cs typeface="Times New Roman" pitchFamily="18" charset="0"/>
              </a:rPr>
              <a:t>Sediment in general</a:t>
            </a:r>
            <a:endParaRPr lang="en-IN" sz="3000" dirty="0">
              <a:latin typeface="Times New Roman" pitchFamily="18" charset="0"/>
              <a:cs typeface="Times New Roman" pitchFamily="18" charset="0"/>
            </a:endParaRPr>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urinary organs</a:t>
            </a:r>
            <a:endParaRPr lang="en-IN" b="1" i="1" dirty="0">
              <a:solidFill>
                <a:srgbClr val="00206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800" dirty="0" err="1" smtClean="0">
                <a:latin typeface="Times New Roman" pitchFamily="18" charset="0"/>
                <a:cs typeface="Times New Roman" pitchFamily="18" charset="0"/>
              </a:rPr>
              <a:t>Tenesmus</a:t>
            </a:r>
            <a:r>
              <a:rPr lang="en-US" sz="2800" dirty="0" smtClean="0">
                <a:latin typeface="Times New Roman" pitchFamily="18" charset="0"/>
                <a:cs typeface="Times New Roman" pitchFamily="18" charset="0"/>
              </a:rPr>
              <a:t> of bladder</a:t>
            </a:r>
          </a:p>
          <a:p>
            <a:r>
              <a:rPr lang="en-US" sz="2800" dirty="0" smtClean="0">
                <a:latin typeface="Times New Roman" pitchFamily="18" charset="0"/>
                <a:cs typeface="Times New Roman" pitchFamily="18" charset="0"/>
              </a:rPr>
              <a:t>Retention of </a:t>
            </a:r>
            <a:r>
              <a:rPr lang="en-US" sz="2800" dirty="0" smtClean="0">
                <a:latin typeface="Times New Roman" pitchFamily="18" charset="0"/>
                <a:cs typeface="Times New Roman" pitchFamily="18" charset="0"/>
              </a:rPr>
              <a:t>urine</a:t>
            </a:r>
          </a:p>
          <a:p>
            <a:endParaRPr lang="en-US" sz="2800" dirty="0">
              <a:latin typeface="Times New Roman" pitchFamily="18" charset="0"/>
              <a:cs typeface="Times New Roman" pitchFamily="18" charset="0"/>
            </a:endParaRPr>
          </a:p>
          <a:p>
            <a:pPr marL="0" indent="0">
              <a:buNone/>
            </a:pPr>
            <a:r>
              <a:rPr lang="en-US" sz="4000" b="1" i="1" dirty="0" smtClean="0">
                <a:solidFill>
                  <a:srgbClr val="002060"/>
                </a:solidFill>
              </a:rPr>
              <a:t>sexual organs</a:t>
            </a:r>
          </a:p>
          <a:p>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Impotency</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Discharge of </a:t>
            </a:r>
            <a:r>
              <a:rPr lang="en-US" sz="2800" dirty="0" err="1">
                <a:latin typeface="Times New Roman" pitchFamily="18" charset="0"/>
                <a:cs typeface="Times New Roman" pitchFamily="18" charset="0"/>
              </a:rPr>
              <a:t>prostratic</a:t>
            </a:r>
            <a:r>
              <a:rPr lang="en-US" sz="2800" dirty="0">
                <a:latin typeface="Times New Roman" pitchFamily="18" charset="0"/>
                <a:cs typeface="Times New Roman" pitchFamily="18" charset="0"/>
              </a:rPr>
              <a:t> fluid</a:t>
            </a:r>
            <a:endParaRPr lang="en-IN" sz="2800" dirty="0">
              <a:latin typeface="Times New Roman" pitchFamily="18" charset="0"/>
              <a:cs typeface="Times New Roman" pitchFamily="18" charset="0"/>
            </a:endParaRPr>
          </a:p>
          <a:p>
            <a:pPr marL="0" indent="0">
              <a:buNone/>
            </a:pPr>
            <a:endParaRPr lang="en-US" sz="4000" b="1" i="1" dirty="0">
              <a:solidFill>
                <a:schemeClr val="accent6">
                  <a:lumMod val="75000"/>
                </a:schemeClr>
              </a:solidFill>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micturition</a:t>
            </a:r>
            <a:endParaRPr lang="en-IN" b="1" i="1" dirty="0">
              <a:solidFill>
                <a:srgbClr val="00206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Abortion</a:t>
            </a:r>
          </a:p>
          <a:p>
            <a:r>
              <a:rPr lang="en-US" dirty="0" smtClean="0"/>
              <a:t>Uterine </a:t>
            </a:r>
            <a:r>
              <a:rPr lang="en-US" dirty="0" smtClean="0"/>
              <a:t>hemorrhage</a:t>
            </a:r>
          </a:p>
          <a:p>
            <a:endParaRPr lang="en-US" dirty="0"/>
          </a:p>
          <a:p>
            <a:pPr marL="0" indent="0">
              <a:buNone/>
            </a:pPr>
            <a:r>
              <a:rPr lang="en-US" sz="4000" b="1" i="1" dirty="0" smtClean="0">
                <a:solidFill>
                  <a:srgbClr val="002060"/>
                </a:solidFill>
              </a:rPr>
              <a:t>Leucorrhoea</a:t>
            </a:r>
          </a:p>
          <a:p>
            <a:pPr marL="0" indent="0">
              <a:buNone/>
            </a:pPr>
            <a:endParaRPr lang="en-US" sz="4000" b="1" i="1" dirty="0" smtClean="0">
              <a:solidFill>
                <a:schemeClr val="accent6">
                  <a:lumMod val="75000"/>
                </a:schemeClr>
              </a:solidFill>
            </a:endParaRPr>
          </a:p>
          <a:p>
            <a:r>
              <a:rPr lang="en-US" sz="3300" dirty="0">
                <a:latin typeface="Times New Roman" pitchFamily="18" charset="0"/>
                <a:cs typeface="Times New Roman" pitchFamily="18" charset="0"/>
              </a:rPr>
              <a:t>Leucorrhoea in general</a:t>
            </a:r>
          </a:p>
          <a:p>
            <a:r>
              <a:rPr lang="en-US" sz="3300" dirty="0">
                <a:latin typeface="Times New Roman" pitchFamily="18" charset="0"/>
                <a:cs typeface="Times New Roman" pitchFamily="18" charset="0"/>
              </a:rPr>
              <a:t>Bloody</a:t>
            </a:r>
          </a:p>
          <a:p>
            <a:r>
              <a:rPr lang="en-US" sz="3300" dirty="0">
                <a:latin typeface="Times New Roman" pitchFamily="18" charset="0"/>
                <a:cs typeface="Times New Roman" pitchFamily="18" charset="0"/>
              </a:rPr>
              <a:t>Brown</a:t>
            </a:r>
          </a:p>
          <a:p>
            <a:r>
              <a:rPr lang="en-US" sz="3300" dirty="0">
                <a:latin typeface="Times New Roman" pitchFamily="18" charset="0"/>
                <a:cs typeface="Times New Roman" pitchFamily="18" charset="0"/>
              </a:rPr>
              <a:t>Yellow</a:t>
            </a:r>
          </a:p>
          <a:p>
            <a:r>
              <a:rPr lang="en-US" sz="3300" dirty="0">
                <a:latin typeface="Times New Roman" pitchFamily="18" charset="0"/>
                <a:cs typeface="Times New Roman" pitchFamily="18" charset="0"/>
              </a:rPr>
              <a:t>Accompanying troubles of leucorrhoea</a:t>
            </a:r>
            <a:endParaRPr lang="en-IN" sz="3300" dirty="0">
              <a:latin typeface="Times New Roman" pitchFamily="18" charset="0"/>
              <a:cs typeface="Times New Roman" pitchFamily="18" charset="0"/>
            </a:endParaRPr>
          </a:p>
          <a:p>
            <a:pPr marL="0" indent="0">
              <a:buNone/>
            </a:pPr>
            <a:endParaRPr lang="en-US" sz="4000" b="1" i="1" dirty="0" smtClean="0">
              <a:solidFill>
                <a:schemeClr val="accent6">
                  <a:lumMod val="75000"/>
                </a:schemeClr>
              </a:solidFill>
            </a:endParaRPr>
          </a:p>
          <a:p>
            <a:pPr>
              <a:buNone/>
            </a:pPr>
            <a:endParaRPr lang="en-IN" dirty="0"/>
          </a:p>
        </p:txBody>
      </p:sp>
      <p:sp>
        <p:nvSpPr>
          <p:cNvPr id="2" name="Title 1"/>
          <p:cNvSpPr>
            <a:spLocks noGrp="1"/>
          </p:cNvSpPr>
          <p:nvPr>
            <p:ph type="title"/>
          </p:nvPr>
        </p:nvSpPr>
        <p:spPr/>
        <p:txBody>
          <a:bodyPr/>
          <a:lstStyle/>
          <a:p>
            <a:pPr algn="l"/>
            <a:r>
              <a:rPr lang="en-US" b="1" i="1" dirty="0" smtClean="0">
                <a:solidFill>
                  <a:srgbClr val="002060"/>
                </a:solidFill>
              </a:rPr>
              <a:t>menstruation</a:t>
            </a:r>
            <a:endParaRPr lang="en-IN" b="1" i="1"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Anxious</a:t>
            </a:r>
          </a:p>
          <a:p>
            <a:r>
              <a:rPr lang="en-US" sz="2800" dirty="0" smtClean="0">
                <a:latin typeface="Times New Roman" pitchFamily="18" charset="0"/>
                <a:cs typeface="Times New Roman" pitchFamily="18" charset="0"/>
              </a:rPr>
              <a:t>Arrested</a:t>
            </a:r>
          </a:p>
          <a:p>
            <a:r>
              <a:rPr lang="en-US" sz="2800" dirty="0" smtClean="0">
                <a:latin typeface="Times New Roman" pitchFamily="18" charset="0"/>
                <a:cs typeface="Times New Roman" pitchFamily="18" charset="0"/>
              </a:rPr>
              <a:t>Sighing</a:t>
            </a:r>
          </a:p>
          <a:p>
            <a:r>
              <a:rPr lang="en-US" sz="2800" dirty="0" smtClean="0">
                <a:latin typeface="Times New Roman" pitchFamily="18" charset="0"/>
                <a:cs typeface="Times New Roman" pitchFamily="18" charset="0"/>
              </a:rPr>
              <a:t>Oppressed</a:t>
            </a:r>
          </a:p>
          <a:p>
            <a:r>
              <a:rPr lang="en-US" sz="2800" dirty="0" smtClean="0">
                <a:latin typeface="Times New Roman" pitchFamily="18" charset="0"/>
                <a:cs typeface="Times New Roman" pitchFamily="18" charset="0"/>
              </a:rPr>
              <a:t>Rattling</a:t>
            </a:r>
          </a:p>
          <a:p>
            <a:r>
              <a:rPr lang="en-US" sz="2800" dirty="0" smtClean="0">
                <a:latin typeface="Times New Roman" pitchFamily="18" charset="0"/>
                <a:cs typeface="Times New Roman" pitchFamily="18" charset="0"/>
              </a:rPr>
              <a:t>Accompanying troubles of </a:t>
            </a:r>
            <a:r>
              <a:rPr lang="en-US" sz="2800" dirty="0" err="1" smtClean="0">
                <a:latin typeface="Times New Roman" pitchFamily="18" charset="0"/>
                <a:cs typeface="Times New Roman" pitchFamily="18" charset="0"/>
              </a:rPr>
              <a:t>resrrpiration</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respiration</a:t>
            </a:r>
            <a:endParaRPr lang="en-IN" b="1" i="1" dirty="0">
              <a:solidFill>
                <a:srgbClr val="00206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Cough in general</a:t>
            </a:r>
          </a:p>
          <a:p>
            <a:r>
              <a:rPr lang="en-US" sz="2800" dirty="0" smtClean="0">
                <a:latin typeface="Times New Roman" pitchFamily="18" charset="0"/>
                <a:cs typeface="Times New Roman" pitchFamily="18" charset="0"/>
              </a:rPr>
              <a:t>With expectoration</a:t>
            </a:r>
          </a:p>
          <a:p>
            <a:r>
              <a:rPr lang="en-US" sz="2800" dirty="0" smtClean="0">
                <a:latin typeface="Times New Roman" pitchFamily="18" charset="0"/>
                <a:cs typeface="Times New Roman" pitchFamily="18" charset="0"/>
              </a:rPr>
              <a:t>Troubles </a:t>
            </a:r>
            <a:r>
              <a:rPr lang="en-US" sz="2800" dirty="0" smtClean="0">
                <a:latin typeface="Times New Roman" pitchFamily="18" charset="0"/>
                <a:cs typeface="Times New Roman" pitchFamily="18" charset="0"/>
              </a:rPr>
              <a:t>associated </a:t>
            </a:r>
            <a:r>
              <a:rPr lang="en-US" sz="2800" dirty="0" smtClean="0">
                <a:latin typeface="Times New Roman" pitchFamily="18" charset="0"/>
                <a:cs typeface="Times New Roman" pitchFamily="18" charset="0"/>
              </a:rPr>
              <a:t>with cough</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cough</a:t>
            </a:r>
            <a:endParaRPr lang="en-IN" b="1" i="1" dirty="0">
              <a:solidFill>
                <a:srgbClr val="00206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Larynx</a:t>
            </a:r>
          </a:p>
          <a:p>
            <a:r>
              <a:rPr lang="en-US" sz="2800" dirty="0" smtClean="0">
                <a:latin typeface="Times New Roman" pitchFamily="18" charset="0"/>
                <a:cs typeface="Times New Roman" pitchFamily="18" charset="0"/>
              </a:rPr>
              <a:t>Trachea</a:t>
            </a:r>
          </a:p>
          <a:p>
            <a:r>
              <a:rPr lang="en-US" sz="2800" dirty="0" smtClean="0">
                <a:latin typeface="Times New Roman" pitchFamily="18" charset="0"/>
                <a:cs typeface="Times New Roman" pitchFamily="18" charset="0"/>
              </a:rPr>
              <a:t>Hissing</a:t>
            </a:r>
          </a:p>
          <a:p>
            <a:r>
              <a:rPr lang="en-US" sz="2800" dirty="0" smtClean="0">
                <a:latin typeface="Times New Roman" pitchFamily="18" charset="0"/>
                <a:cs typeface="Times New Roman" pitchFamily="18" charset="0"/>
              </a:rPr>
              <a:t>Hoarse</a:t>
            </a:r>
          </a:p>
          <a:p>
            <a:r>
              <a:rPr lang="en-US" sz="2800" dirty="0" err="1" smtClean="0">
                <a:latin typeface="Times New Roman" pitchFamily="18" charset="0"/>
                <a:cs typeface="Times New Roman" pitchFamily="18" charset="0"/>
              </a:rPr>
              <a:t>Murmering</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Lost</a:t>
            </a:r>
          </a:p>
          <a:p>
            <a:r>
              <a:rPr lang="en-US" sz="2800" dirty="0" smtClean="0">
                <a:latin typeface="Times New Roman" pitchFamily="18" charset="0"/>
                <a:cs typeface="Times New Roman" pitchFamily="18" charset="0"/>
              </a:rPr>
              <a:t>Interrupted</a:t>
            </a:r>
          </a:p>
          <a:p>
            <a:r>
              <a:rPr lang="en-US" sz="2800" dirty="0" smtClean="0">
                <a:latin typeface="Times New Roman" pitchFamily="18" charset="0"/>
                <a:cs typeface="Times New Roman" pitchFamily="18" charset="0"/>
              </a:rPr>
              <a:t>Voice toneless</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air passages</a:t>
            </a:r>
            <a:endParaRPr lang="en-IN" b="1" i="1" dirty="0">
              <a:solidFill>
                <a:srgbClr val="00206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Cervical and </a:t>
            </a:r>
            <a:r>
              <a:rPr lang="en-US" sz="2800" dirty="0" smtClean="0">
                <a:latin typeface="Times New Roman" pitchFamily="18" charset="0"/>
                <a:cs typeface="Times New Roman" pitchFamily="18" charset="0"/>
              </a:rPr>
              <a:t>sub-maxillary </a:t>
            </a:r>
            <a:r>
              <a:rPr lang="en-US" sz="2800" dirty="0" smtClean="0">
                <a:latin typeface="Times New Roman" pitchFamily="18" charset="0"/>
                <a:cs typeface="Times New Roman" pitchFamily="18" charset="0"/>
              </a:rPr>
              <a:t>gland</a:t>
            </a:r>
          </a:p>
          <a:p>
            <a:r>
              <a:rPr lang="en-US" sz="2800" dirty="0" smtClean="0">
                <a:latin typeface="Times New Roman" pitchFamily="18" charset="0"/>
                <a:cs typeface="Times New Roman" pitchFamily="18" charset="0"/>
              </a:rPr>
              <a:t>Thyroid </a:t>
            </a:r>
            <a:r>
              <a:rPr lang="en-US" sz="2800" dirty="0" smtClean="0">
                <a:latin typeface="Times New Roman" pitchFamily="18" charset="0"/>
                <a:cs typeface="Times New Roman" pitchFamily="18" charset="0"/>
              </a:rPr>
              <a:t>gland</a:t>
            </a:r>
          </a:p>
          <a:p>
            <a:endParaRPr lang="en-US" sz="2800" dirty="0">
              <a:latin typeface="Times New Roman" pitchFamily="18" charset="0"/>
              <a:cs typeface="Times New Roman" pitchFamily="18" charset="0"/>
            </a:endParaRPr>
          </a:p>
          <a:p>
            <a:pPr marL="0" indent="0">
              <a:buNone/>
            </a:pPr>
            <a:r>
              <a:rPr lang="en-US" sz="4000" b="1" i="1" dirty="0" smtClean="0">
                <a:solidFill>
                  <a:srgbClr val="002060"/>
                </a:solidFill>
              </a:rPr>
              <a:t>Chest</a:t>
            </a:r>
          </a:p>
          <a:p>
            <a:pPr marL="0" indent="0">
              <a:buNone/>
            </a:pPr>
            <a:endParaRPr lang="en-US" sz="4000" b="1" i="1" dirty="0">
              <a:solidFill>
                <a:schemeClr val="accent6">
                  <a:lumMod val="75000"/>
                </a:schemeClr>
              </a:solidFill>
              <a:latin typeface="Times New Roman" pitchFamily="18" charset="0"/>
              <a:cs typeface="Times New Roman" pitchFamily="18" charset="0"/>
            </a:endParaRPr>
          </a:p>
          <a:p>
            <a:r>
              <a:rPr lang="en-US" sz="3000" dirty="0">
                <a:latin typeface="Times New Roman" pitchFamily="18" charset="0"/>
                <a:cs typeface="Times New Roman" pitchFamily="18" charset="0"/>
              </a:rPr>
              <a:t>Milk bad</a:t>
            </a:r>
          </a:p>
          <a:p>
            <a:r>
              <a:rPr lang="en-US" sz="3000" dirty="0">
                <a:latin typeface="Times New Roman" pitchFamily="18" charset="0"/>
                <a:cs typeface="Times New Roman" pitchFamily="18" charset="0"/>
              </a:rPr>
              <a:t>Heart and region</a:t>
            </a:r>
          </a:p>
          <a:p>
            <a:r>
              <a:rPr lang="en-US" sz="3000" dirty="0">
                <a:latin typeface="Times New Roman" pitchFamily="18" charset="0"/>
                <a:cs typeface="Times New Roman" pitchFamily="18" charset="0"/>
              </a:rPr>
              <a:t>Palpitation</a:t>
            </a:r>
          </a:p>
          <a:p>
            <a:pPr>
              <a:buNone/>
            </a:pPr>
            <a:endParaRPr lang="en-IN" sz="3000" dirty="0">
              <a:latin typeface="Times New Roman" pitchFamily="18" charset="0"/>
              <a:cs typeface="Times New Roman" pitchFamily="18" charset="0"/>
            </a:endParaRPr>
          </a:p>
          <a:p>
            <a:pPr marL="0" indent="0">
              <a:buNone/>
            </a:pPr>
            <a:endParaRPr lang="en-US" sz="4000" b="1" i="1" dirty="0" smtClean="0">
              <a:solidFill>
                <a:schemeClr val="accent6">
                  <a:lumMod val="75000"/>
                </a:schemeClr>
              </a:solidFill>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external throat and neck</a:t>
            </a:r>
            <a:endParaRPr lang="en-IN" b="1" i="1" dirty="0">
              <a:solidFill>
                <a:srgbClr val="00206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sz="2800" dirty="0" smtClean="0">
                <a:latin typeface="Times New Roman" pitchFamily="18" charset="0"/>
                <a:cs typeface="Times New Roman" pitchFamily="18" charset="0"/>
              </a:rPr>
              <a:t>Lumbar and sacral </a:t>
            </a:r>
            <a:r>
              <a:rPr lang="en-US" sz="2800" dirty="0" smtClean="0">
                <a:latin typeface="Times New Roman" pitchFamily="18" charset="0"/>
                <a:cs typeface="Times New Roman" pitchFamily="18" charset="0"/>
              </a:rPr>
              <a:t>region</a:t>
            </a:r>
          </a:p>
          <a:p>
            <a:pPr marL="0" indent="0">
              <a:buNone/>
            </a:pPr>
            <a:endParaRPr lang="en-US" sz="4300" b="1" i="1" dirty="0" smtClean="0">
              <a:solidFill>
                <a:schemeClr val="accent6">
                  <a:lumMod val="75000"/>
                </a:schemeClr>
              </a:solidFill>
              <a:latin typeface="Times New Roman" pitchFamily="18" charset="0"/>
              <a:cs typeface="Times New Roman" pitchFamily="18" charset="0"/>
            </a:endParaRPr>
          </a:p>
          <a:p>
            <a:pPr>
              <a:buNone/>
            </a:pPr>
            <a:r>
              <a:rPr lang="en-US" sz="4300" b="1" i="1" dirty="0" smtClean="0">
                <a:solidFill>
                  <a:srgbClr val="002060"/>
                </a:solidFill>
                <a:latin typeface="Times New Roman" pitchFamily="18" charset="0"/>
                <a:cs typeface="Times New Roman" pitchFamily="18" charset="0"/>
              </a:rPr>
              <a:t>upper extremities</a:t>
            </a:r>
          </a:p>
          <a:p>
            <a:pPr>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Parts</a:t>
            </a:r>
          </a:p>
          <a:p>
            <a:pPr marL="0" indent="0">
              <a:buNone/>
            </a:pPr>
            <a:endParaRPr lang="en-US" sz="4700" b="1" i="1" dirty="0" smtClean="0">
              <a:solidFill>
                <a:schemeClr val="accent6">
                  <a:lumMod val="75000"/>
                </a:schemeClr>
              </a:solidFill>
              <a:latin typeface="Times New Roman" pitchFamily="18" charset="0"/>
              <a:cs typeface="Times New Roman" pitchFamily="18" charset="0"/>
            </a:endParaRPr>
          </a:p>
          <a:p>
            <a:pPr marL="0" indent="0">
              <a:buNone/>
            </a:pPr>
            <a:r>
              <a:rPr lang="en-US" sz="4700" b="1" i="1" dirty="0" smtClean="0">
                <a:solidFill>
                  <a:srgbClr val="002060"/>
                </a:solidFill>
                <a:latin typeface="Times New Roman" pitchFamily="18" charset="0"/>
                <a:cs typeface="Times New Roman" pitchFamily="18" charset="0"/>
              </a:rPr>
              <a:t>lower extremities</a:t>
            </a:r>
          </a:p>
          <a:p>
            <a:pPr marL="0" indent="0">
              <a:buNone/>
            </a:pPr>
            <a:endParaRPr lang="en-US" sz="2800" dirty="0" smtClean="0">
              <a:latin typeface="Times New Roman" pitchFamily="18" charset="0"/>
              <a:cs typeface="Times New Roman" pitchFamily="18" charset="0"/>
            </a:endParaRPr>
          </a:p>
          <a:p>
            <a:r>
              <a:rPr lang="en-US" sz="2800" dirty="0">
                <a:latin typeface="Times New Roman" pitchFamily="18" charset="0"/>
                <a:cs typeface="Times New Roman" pitchFamily="18" charset="0"/>
              </a:rPr>
              <a:t>Loins</a:t>
            </a:r>
          </a:p>
          <a:p>
            <a:r>
              <a:rPr lang="en-US" sz="2800" dirty="0" err="1">
                <a:latin typeface="Times New Roman" pitchFamily="18" charset="0"/>
                <a:cs typeface="Times New Roman" pitchFamily="18" charset="0"/>
              </a:rPr>
              <a:t>Tendo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achilles</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Nails</a:t>
            </a:r>
          </a:p>
          <a:p>
            <a:pPr>
              <a:buNone/>
            </a:pPr>
            <a:endParaRPr lang="en-IN"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back</a:t>
            </a:r>
            <a:endParaRPr lang="en-IN" b="1" i="1" dirty="0">
              <a:solidFill>
                <a:srgbClr val="00206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05000"/>
            <a:ext cx="7408333" cy="4221163"/>
          </a:xfrm>
        </p:spPr>
        <p:txBody>
          <a:bodyPr>
            <a:noAutofit/>
          </a:bodyPr>
          <a:lstStyle/>
          <a:p>
            <a:r>
              <a:rPr lang="en-US" sz="2800" dirty="0" smtClean="0">
                <a:latin typeface="Times New Roman" pitchFamily="18" charset="0"/>
                <a:cs typeface="Times New Roman" pitchFamily="18" charset="0"/>
              </a:rPr>
              <a:t>Air , aversion to open</a:t>
            </a:r>
          </a:p>
          <a:p>
            <a:r>
              <a:rPr lang="en-US" sz="2800" dirty="0" smtClean="0">
                <a:latin typeface="Times New Roman" pitchFamily="18" charset="0"/>
                <a:cs typeface="Times New Roman" pitchFamily="18" charset="0"/>
              </a:rPr>
              <a:t>Apoplexy</a:t>
            </a:r>
          </a:p>
          <a:p>
            <a:r>
              <a:rPr lang="en-US" sz="2800" dirty="0" err="1" smtClean="0">
                <a:latin typeface="Times New Roman" pitchFamily="18" charset="0"/>
                <a:cs typeface="Times New Roman" pitchFamily="18" charset="0"/>
              </a:rPr>
              <a:t>Carphology</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Carried, desire to be</a:t>
            </a:r>
          </a:p>
          <a:p>
            <a:r>
              <a:rPr lang="en-US" sz="2800" dirty="0" err="1" smtClean="0">
                <a:latin typeface="Times New Roman" pitchFamily="18" charset="0"/>
                <a:cs typeface="Times New Roman" pitchFamily="18" charset="0"/>
              </a:rPr>
              <a:t>Chlorosis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Cold tendency to take</a:t>
            </a:r>
          </a:p>
          <a:p>
            <a:r>
              <a:rPr lang="en-US" sz="2800" dirty="0" smtClean="0">
                <a:latin typeface="Times New Roman" pitchFamily="18" charset="0"/>
                <a:cs typeface="Times New Roman" pitchFamily="18" charset="0"/>
              </a:rPr>
              <a:t>Convulsions </a:t>
            </a:r>
          </a:p>
          <a:p>
            <a:r>
              <a:rPr lang="en-US" sz="2800" dirty="0" err="1" smtClean="0">
                <a:latin typeface="Times New Roman" pitchFamily="18" charset="0"/>
                <a:cs typeface="Times New Roman" pitchFamily="18" charset="0"/>
              </a:rPr>
              <a:t>Crepitation</a:t>
            </a:r>
            <a:r>
              <a:rPr lang="en-US" sz="2800" dirty="0" smtClean="0">
                <a:latin typeface="Times New Roman" pitchFamily="18" charset="0"/>
                <a:cs typeface="Times New Roman" pitchFamily="18" charset="0"/>
              </a:rPr>
              <a:t>, sensation of</a:t>
            </a:r>
          </a:p>
          <a:p>
            <a:r>
              <a:rPr lang="en-US" sz="2800" dirty="0" smtClean="0">
                <a:latin typeface="Times New Roman" pitchFamily="18" charset="0"/>
                <a:cs typeface="Times New Roman" pitchFamily="18" charset="0"/>
              </a:rPr>
              <a:t>cyanosis</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sensation</a:t>
            </a:r>
            <a:endParaRPr lang="en-IN" b="1" i="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latin typeface="Times New Roman" pitchFamily="18" charset="0"/>
                <a:cs typeface="Times New Roman" pitchFamily="18" charset="0"/>
              </a:rPr>
              <a:t>NUMBER OF PARTS: 7</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TYPE OF REPERTORY:</a:t>
            </a:r>
            <a:endParaRPr lang="en-IN"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Logical Utilitarian Type of Repertory</a:t>
            </a:r>
          </a:p>
          <a:p>
            <a:pPr algn="just"/>
            <a:r>
              <a:rPr lang="en-US" sz="2800" dirty="0" smtClean="0">
                <a:latin typeface="Times New Roman" pitchFamily="18" charset="0"/>
                <a:cs typeface="Times New Roman" pitchFamily="18" charset="0"/>
              </a:rPr>
              <a:t>No of grades -5</a:t>
            </a:r>
            <a:endParaRPr lang="en-IN" sz="28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r>
              <a:rPr lang="en-US" sz="2800" dirty="0" smtClean="0">
                <a:latin typeface="Times New Roman" pitchFamily="18" charset="0"/>
                <a:cs typeface="Times New Roman" pitchFamily="18" charset="0"/>
              </a:rPr>
              <a:t>Dislocation</a:t>
            </a:r>
          </a:p>
          <a:p>
            <a:r>
              <a:rPr lang="en-US" sz="2800" dirty="0" smtClean="0">
                <a:latin typeface="Times New Roman" pitchFamily="18" charset="0"/>
                <a:cs typeface="Times New Roman" pitchFamily="18" charset="0"/>
              </a:rPr>
              <a:t>Dropsy</a:t>
            </a:r>
          </a:p>
          <a:p>
            <a:r>
              <a:rPr lang="en-US" sz="2800" dirty="0" smtClean="0">
                <a:latin typeface="Times New Roman" pitchFamily="18" charset="0"/>
                <a:cs typeface="Times New Roman" pitchFamily="18" charset="0"/>
              </a:rPr>
              <a:t>Emaciation</a:t>
            </a:r>
          </a:p>
          <a:p>
            <a:r>
              <a:rPr lang="en-US" sz="2800" dirty="0" smtClean="0">
                <a:latin typeface="Times New Roman" pitchFamily="18" charset="0"/>
                <a:cs typeface="Times New Roman" pitchFamily="18" charset="0"/>
              </a:rPr>
              <a:t>Excitement, nervous</a:t>
            </a:r>
          </a:p>
          <a:p>
            <a:r>
              <a:rPr lang="en-US" sz="2800" dirty="0" err="1" smtClean="0">
                <a:latin typeface="Times New Roman" pitchFamily="18" charset="0"/>
                <a:cs typeface="Times New Roman" pitchFamily="18" charset="0"/>
              </a:rPr>
              <a:t>Forcings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Full habit</a:t>
            </a:r>
          </a:p>
          <a:p>
            <a:r>
              <a:rPr lang="en-US" sz="2800" dirty="0" smtClean="0">
                <a:latin typeface="Times New Roman" pitchFamily="18" charset="0"/>
                <a:cs typeface="Times New Roman" pitchFamily="18" charset="0"/>
              </a:rPr>
              <a:t>Gout like pains</a:t>
            </a:r>
          </a:p>
          <a:p>
            <a:r>
              <a:rPr lang="en-US" sz="2800" dirty="0" smtClean="0">
                <a:latin typeface="Times New Roman" pitchFamily="18" charset="0"/>
                <a:cs typeface="Times New Roman" pitchFamily="18" charset="0"/>
              </a:rPr>
              <a:t>Hysteria</a:t>
            </a:r>
          </a:p>
          <a:p>
            <a:r>
              <a:rPr lang="en-US" sz="2800" dirty="0" smtClean="0">
                <a:latin typeface="Times New Roman" pitchFamily="18" charset="0"/>
                <a:cs typeface="Times New Roman" pitchFamily="18" charset="0"/>
              </a:rPr>
              <a:t>Indurations</a:t>
            </a:r>
          </a:p>
          <a:p>
            <a:r>
              <a:rPr lang="en-US" sz="2800" dirty="0" smtClean="0">
                <a:latin typeface="Times New Roman" pitchFamily="18" charset="0"/>
                <a:cs typeface="Times New Roman" pitchFamily="18" charset="0"/>
              </a:rPr>
              <a:t>Lie down inclination to</a:t>
            </a:r>
          </a:p>
          <a:p>
            <a:r>
              <a:rPr lang="en-US" sz="2800" dirty="0" smtClean="0">
                <a:latin typeface="Times New Roman" pitchFamily="18" charset="0"/>
                <a:cs typeface="Times New Roman" pitchFamily="18" charset="0"/>
              </a:rPr>
              <a:t>malaise</a:t>
            </a:r>
            <a:endParaRPr lang="en-IN" sz="28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800" dirty="0" smtClean="0">
                <a:latin typeface="Times New Roman" pitchFamily="18" charset="0"/>
                <a:cs typeface="Times New Roman" pitchFamily="18" charset="0"/>
              </a:rPr>
              <a:t>Motion, aversion to</a:t>
            </a:r>
          </a:p>
          <a:p>
            <a:r>
              <a:rPr lang="en-US" sz="2800" dirty="0" smtClean="0">
                <a:latin typeface="Times New Roman" pitchFamily="18" charset="0"/>
                <a:cs typeface="Times New Roman" pitchFamily="18" charset="0"/>
              </a:rPr>
              <a:t>Polypus</a:t>
            </a:r>
          </a:p>
          <a:p>
            <a:r>
              <a:rPr lang="en-US" sz="2800" dirty="0" smtClean="0">
                <a:latin typeface="Times New Roman" pitchFamily="18" charset="0"/>
                <a:cs typeface="Times New Roman" pitchFamily="18" charset="0"/>
              </a:rPr>
              <a:t>Reeling</a:t>
            </a:r>
          </a:p>
          <a:p>
            <a:r>
              <a:rPr lang="en-US" sz="2800" dirty="0" smtClean="0">
                <a:latin typeface="Times New Roman" pitchFamily="18" charset="0"/>
                <a:cs typeface="Times New Roman" pitchFamily="18" charset="0"/>
              </a:rPr>
              <a:t>Scurvy</a:t>
            </a:r>
          </a:p>
          <a:p>
            <a:r>
              <a:rPr lang="en-US" sz="2800" dirty="0" smtClean="0">
                <a:latin typeface="Times New Roman" pitchFamily="18" charset="0"/>
                <a:cs typeface="Times New Roman" pitchFamily="18" charset="0"/>
              </a:rPr>
              <a:t>Side</a:t>
            </a:r>
          </a:p>
          <a:p>
            <a:r>
              <a:rPr lang="en-US" sz="2800" dirty="0" smtClean="0">
                <a:latin typeface="Times New Roman" pitchFamily="18" charset="0"/>
                <a:cs typeface="Times New Roman" pitchFamily="18" charset="0"/>
              </a:rPr>
              <a:t>Sit, inclination to</a:t>
            </a:r>
          </a:p>
          <a:p>
            <a:r>
              <a:rPr lang="en-US" sz="2800" dirty="0" smtClean="0">
                <a:latin typeface="Times New Roman" pitchFamily="18" charset="0"/>
                <a:cs typeface="Times New Roman" pitchFamily="18" charset="0"/>
              </a:rPr>
              <a:t>Swollen sensation</a:t>
            </a:r>
          </a:p>
          <a:p>
            <a:r>
              <a:rPr lang="en-US" sz="2800" dirty="0" smtClean="0">
                <a:latin typeface="Times New Roman" pitchFamily="18" charset="0"/>
                <a:cs typeface="Times New Roman" pitchFamily="18" charset="0"/>
              </a:rPr>
              <a:t>Washing , dread of</a:t>
            </a:r>
          </a:p>
          <a:p>
            <a:endParaRPr lang="en-IN" sz="28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2800" dirty="0" smtClean="0">
                <a:latin typeface="Times New Roman" pitchFamily="18" charset="0"/>
                <a:cs typeface="Times New Roman" pitchFamily="18" charset="0"/>
              </a:rPr>
              <a:t>Atrophy</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Inflammation injury</a:t>
            </a:r>
          </a:p>
          <a:p>
            <a:r>
              <a:rPr lang="en-US" sz="2800" dirty="0" smtClean="0">
                <a:latin typeface="Times New Roman" pitchFamily="18" charset="0"/>
                <a:cs typeface="Times New Roman" pitchFamily="18" charset="0"/>
              </a:rPr>
              <a:t>Ulcers</a:t>
            </a:r>
          </a:p>
          <a:p>
            <a:endParaRPr lang="en-US" sz="4000" b="1" i="1" dirty="0" smtClean="0">
              <a:solidFill>
                <a:schemeClr val="accent6">
                  <a:lumMod val="75000"/>
                </a:schemeClr>
              </a:solidFill>
              <a:latin typeface="Times New Roman" pitchFamily="18" charset="0"/>
              <a:cs typeface="Times New Roman" pitchFamily="18" charset="0"/>
            </a:endParaRPr>
          </a:p>
          <a:p>
            <a:pPr marL="0" indent="0">
              <a:buNone/>
            </a:pPr>
            <a:r>
              <a:rPr lang="en-US" sz="4000" b="1" i="1" dirty="0" smtClean="0">
                <a:solidFill>
                  <a:srgbClr val="002060"/>
                </a:solidFill>
                <a:latin typeface="Times New Roman" pitchFamily="18" charset="0"/>
                <a:cs typeface="Times New Roman" pitchFamily="18" charset="0"/>
              </a:rPr>
              <a:t>bones</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Caries</a:t>
            </a:r>
          </a:p>
          <a:p>
            <a:r>
              <a:rPr lang="en-US" sz="2800" dirty="0">
                <a:latin typeface="Times New Roman" pitchFamily="18" charset="0"/>
                <a:cs typeface="Times New Roman" pitchFamily="18" charset="0"/>
              </a:rPr>
              <a:t>Gouty node</a:t>
            </a:r>
          </a:p>
          <a:p>
            <a:pPr>
              <a:buNone/>
            </a:pPr>
            <a:endParaRPr lang="en-IN" sz="2800" dirty="0">
              <a:latin typeface="Times New Roman" pitchFamily="18" charset="0"/>
              <a:cs typeface="Times New Roman" pitchFamily="18" charset="0"/>
            </a:endParaRPr>
          </a:p>
          <a:p>
            <a:pPr marL="0" indent="0">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l"/>
            <a:r>
              <a:rPr lang="en-US" b="1" i="1" dirty="0" smtClean="0">
                <a:solidFill>
                  <a:srgbClr val="002060"/>
                </a:solidFill>
              </a:rPr>
              <a:t>glands</a:t>
            </a:r>
            <a:endParaRPr lang="en-IN" b="1" i="1" dirty="0">
              <a:solidFill>
                <a:srgbClr val="00206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sz="2800" dirty="0" smtClean="0">
                <a:latin typeface="Times New Roman" pitchFamily="18" charset="0"/>
                <a:cs typeface="Times New Roman" pitchFamily="18" charset="0"/>
              </a:rPr>
              <a:t>Blood sweating</a:t>
            </a:r>
          </a:p>
          <a:p>
            <a:r>
              <a:rPr lang="en-US" sz="2800" dirty="0" smtClean="0">
                <a:latin typeface="Times New Roman" pitchFamily="18" charset="0"/>
                <a:cs typeface="Times New Roman" pitchFamily="18" charset="0"/>
              </a:rPr>
              <a:t>Chilblains</a:t>
            </a:r>
          </a:p>
          <a:p>
            <a:r>
              <a:rPr lang="en-US" sz="2800" dirty="0" err="1" smtClean="0">
                <a:latin typeface="Times New Roman" pitchFamily="18" charset="0"/>
                <a:cs typeface="Times New Roman" pitchFamily="18" charset="0"/>
              </a:rPr>
              <a:t>Comedones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Corns</a:t>
            </a:r>
          </a:p>
          <a:p>
            <a:r>
              <a:rPr lang="en-US" sz="2800" dirty="0" smtClean="0">
                <a:latin typeface="Times New Roman" pitchFamily="18" charset="0"/>
                <a:cs typeface="Times New Roman" pitchFamily="18" charset="0"/>
              </a:rPr>
              <a:t>Desquamation</a:t>
            </a:r>
          </a:p>
          <a:p>
            <a:r>
              <a:rPr lang="en-US" sz="2800" dirty="0" smtClean="0">
                <a:latin typeface="Times New Roman" pitchFamily="18" charset="0"/>
                <a:cs typeface="Times New Roman" pitchFamily="18" charset="0"/>
              </a:rPr>
              <a:t>Milk crust</a:t>
            </a:r>
          </a:p>
          <a:p>
            <a:r>
              <a:rPr lang="en-US" sz="2800" dirty="0" smtClean="0">
                <a:latin typeface="Times New Roman" pitchFamily="18" charset="0"/>
                <a:cs typeface="Times New Roman" pitchFamily="18" charset="0"/>
              </a:rPr>
              <a:t>Sore, </a:t>
            </a:r>
            <a:r>
              <a:rPr lang="en-US" sz="2800" dirty="0" smtClean="0">
                <a:latin typeface="Times New Roman" pitchFamily="18" charset="0"/>
                <a:cs typeface="Times New Roman" pitchFamily="18" charset="0"/>
              </a:rPr>
              <a:t>becomes (</a:t>
            </a:r>
            <a:r>
              <a:rPr lang="en-US" sz="2800" dirty="0" smtClean="0">
                <a:latin typeface="Times New Roman" pitchFamily="18" charset="0"/>
                <a:cs typeface="Times New Roman" pitchFamily="18" charset="0"/>
              </a:rPr>
              <a:t>decubitus)</a:t>
            </a:r>
          </a:p>
          <a:p>
            <a:r>
              <a:rPr lang="en-US" sz="2800" dirty="0" err="1" smtClean="0">
                <a:latin typeface="Times New Roman" pitchFamily="18" charset="0"/>
                <a:cs typeface="Times New Roman" pitchFamily="18" charset="0"/>
              </a:rPr>
              <a:t>Tetter</a:t>
            </a:r>
            <a:r>
              <a:rPr lang="en-US" sz="2800" dirty="0" smtClean="0">
                <a:latin typeface="Times New Roman" pitchFamily="18" charset="0"/>
                <a:cs typeface="Times New Roman" pitchFamily="18" charset="0"/>
              </a:rPr>
              <a:t> in </a:t>
            </a:r>
            <a:r>
              <a:rPr lang="en-US" sz="2800" dirty="0" smtClean="0">
                <a:latin typeface="Times New Roman" pitchFamily="18" charset="0"/>
                <a:cs typeface="Times New Roman" pitchFamily="18" charset="0"/>
              </a:rPr>
              <a:t>general</a:t>
            </a:r>
          </a:p>
          <a:p>
            <a:r>
              <a:rPr lang="en-US" sz="2800" dirty="0">
                <a:latin typeface="Times New Roman" pitchFamily="18" charset="0"/>
                <a:cs typeface="Times New Roman" pitchFamily="18" charset="0"/>
              </a:rPr>
              <a:t>Ring worm</a:t>
            </a:r>
          </a:p>
          <a:p>
            <a:r>
              <a:rPr lang="en-US" sz="2800" dirty="0">
                <a:latin typeface="Times New Roman" pitchFamily="18" charset="0"/>
                <a:cs typeface="Times New Roman" pitchFamily="18" charset="0"/>
              </a:rPr>
              <a:t>Ulcers</a:t>
            </a:r>
          </a:p>
          <a:p>
            <a:r>
              <a:rPr lang="en-US" sz="2800" dirty="0">
                <a:latin typeface="Times New Roman" pitchFamily="18" charset="0"/>
                <a:cs typeface="Times New Roman" pitchFamily="18" charset="0"/>
              </a:rPr>
              <a:t>Warts</a:t>
            </a:r>
          </a:p>
          <a:p>
            <a:r>
              <a:rPr lang="en-US" sz="2800" dirty="0">
                <a:latin typeface="Times New Roman" pitchFamily="18" charset="0"/>
                <a:cs typeface="Times New Roman" pitchFamily="18" charset="0"/>
              </a:rPr>
              <a:t>wounds</a:t>
            </a:r>
            <a:endParaRPr lang="en-IN" sz="2800" dirty="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skin</a:t>
            </a:r>
            <a:endParaRPr lang="en-IN" b="1" i="1" dirty="0">
              <a:solidFill>
                <a:srgbClr val="00206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Yawning</a:t>
            </a:r>
          </a:p>
          <a:p>
            <a:r>
              <a:rPr lang="en-US" sz="2800" dirty="0" smtClean="0">
                <a:latin typeface="Times New Roman" pitchFamily="18" charset="0"/>
                <a:cs typeface="Times New Roman" pitchFamily="18" charset="0"/>
              </a:rPr>
              <a:t>POSITION IN SLEEP</a:t>
            </a:r>
          </a:p>
          <a:p>
            <a:r>
              <a:rPr lang="en-US" sz="2800" dirty="0" smtClean="0">
                <a:latin typeface="Times New Roman" pitchFamily="18" charset="0"/>
                <a:cs typeface="Times New Roman" pitchFamily="18" charset="0"/>
              </a:rPr>
              <a:t>DREAMS</a:t>
            </a: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sleep</a:t>
            </a:r>
            <a:endParaRPr lang="en-IN" b="1" i="1" dirty="0">
              <a:solidFill>
                <a:srgbClr val="00206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Circulation</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Blood, anemia</a:t>
            </a:r>
          </a:p>
          <a:p>
            <a:r>
              <a:rPr lang="en-US" sz="2800" dirty="0" smtClean="0">
                <a:latin typeface="Times New Roman" pitchFamily="18" charset="0"/>
                <a:cs typeface="Times New Roman" pitchFamily="18" charset="0"/>
              </a:rPr>
              <a:t>Pulse</a:t>
            </a:r>
          </a:p>
          <a:p>
            <a:r>
              <a:rPr lang="en-US" sz="2800" dirty="0" smtClean="0">
                <a:latin typeface="Times New Roman" pitchFamily="18" charset="0"/>
                <a:cs typeface="Times New Roman" pitchFamily="18" charset="0"/>
              </a:rPr>
              <a:t>Chilliness </a:t>
            </a:r>
          </a:p>
          <a:p>
            <a:r>
              <a:rPr lang="en-US" sz="2800" dirty="0" smtClean="0">
                <a:latin typeface="Times New Roman" pitchFamily="18" charset="0"/>
                <a:cs typeface="Times New Roman" pitchFamily="18" charset="0"/>
              </a:rPr>
              <a:t>Heat</a:t>
            </a:r>
          </a:p>
          <a:p>
            <a:r>
              <a:rPr lang="en-US" sz="2800" dirty="0" smtClean="0">
                <a:latin typeface="Times New Roman" pitchFamily="18" charset="0"/>
                <a:cs typeface="Times New Roman" pitchFamily="18" charset="0"/>
              </a:rPr>
              <a:t>Coldness</a:t>
            </a:r>
          </a:p>
          <a:p>
            <a:r>
              <a:rPr lang="en-US" sz="2800" dirty="0" smtClean="0">
                <a:latin typeface="Times New Roman" pitchFamily="18" charset="0"/>
                <a:cs typeface="Times New Roman" pitchFamily="18" charset="0"/>
              </a:rPr>
              <a:t>Shivering</a:t>
            </a:r>
          </a:p>
          <a:p>
            <a:r>
              <a:rPr lang="en-US" sz="2800" dirty="0" smtClean="0">
                <a:latin typeface="Times New Roman" pitchFamily="18" charset="0"/>
                <a:cs typeface="Times New Roman" pitchFamily="18" charset="0"/>
              </a:rPr>
              <a:t> sweat</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fever</a:t>
            </a:r>
            <a:endParaRPr lang="en-IN" b="1" i="1" dirty="0">
              <a:solidFill>
                <a:srgbClr val="00206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dirty="0" smtClean="0">
                <a:latin typeface="Times New Roman" pitchFamily="18" charset="0"/>
                <a:cs typeface="Times New Roman" pitchFamily="18" charset="0"/>
              </a:rPr>
              <a:t>Children especially, remedies for</a:t>
            </a:r>
          </a:p>
          <a:p>
            <a:r>
              <a:rPr lang="en-US" sz="2800" dirty="0" smtClean="0">
                <a:latin typeface="Times New Roman" pitchFamily="18" charset="0"/>
                <a:cs typeface="Times New Roman" pitchFamily="18" charset="0"/>
              </a:rPr>
              <a:t>After becoming cold</a:t>
            </a:r>
          </a:p>
          <a:p>
            <a:r>
              <a:rPr lang="en-US" sz="2800" dirty="0" smtClean="0">
                <a:latin typeface="Times New Roman" pitchFamily="18" charset="0"/>
                <a:cs typeface="Times New Roman" pitchFamily="18" charset="0"/>
              </a:rPr>
              <a:t>Disordered stomach</a:t>
            </a:r>
          </a:p>
          <a:p>
            <a:r>
              <a:rPr lang="en-US" sz="2800" dirty="0" smtClean="0">
                <a:latin typeface="Times New Roman" pitchFamily="18" charset="0"/>
                <a:cs typeface="Times New Roman" pitchFamily="18" charset="0"/>
              </a:rPr>
              <a:t>Excitement emotion</a:t>
            </a:r>
          </a:p>
          <a:p>
            <a:r>
              <a:rPr lang="en-US" sz="2800" dirty="0" smtClean="0">
                <a:latin typeface="Times New Roman" pitchFamily="18" charset="0"/>
                <a:cs typeface="Times New Roman" pitchFamily="18" charset="0"/>
              </a:rPr>
              <a:t>Food and dreams</a:t>
            </a:r>
          </a:p>
          <a:p>
            <a:r>
              <a:rPr lang="en-US" sz="2800" dirty="0" err="1" smtClean="0">
                <a:latin typeface="Times New Roman" pitchFamily="18" charset="0"/>
                <a:cs typeface="Times New Roman" pitchFamily="18" charset="0"/>
              </a:rPr>
              <a:t>Glanders</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Hic cough</a:t>
            </a:r>
          </a:p>
          <a:p>
            <a:r>
              <a:rPr lang="en-US" sz="2800" dirty="0" smtClean="0">
                <a:latin typeface="Times New Roman" pitchFamily="18" charset="0"/>
                <a:cs typeface="Times New Roman" pitchFamily="18" charset="0"/>
              </a:rPr>
              <a:t>Injurious</a:t>
            </a:r>
          </a:p>
          <a:p>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aggravation</a:t>
            </a:r>
            <a:endParaRPr lang="en-IN" b="1" i="1" dirty="0">
              <a:solidFill>
                <a:srgbClr val="00206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sz="2800" dirty="0">
                <a:latin typeface="Times New Roman" pitchFamily="18" charset="0"/>
                <a:cs typeface="Times New Roman" pitchFamily="18" charset="0"/>
              </a:rPr>
              <a:t>Loss of fluid</a:t>
            </a:r>
          </a:p>
          <a:p>
            <a:r>
              <a:rPr lang="en-US" sz="2800" dirty="0">
                <a:latin typeface="Times New Roman" pitchFamily="18" charset="0"/>
                <a:cs typeface="Times New Roman" pitchFamily="18" charset="0"/>
              </a:rPr>
              <a:t>Lying in women</a:t>
            </a:r>
          </a:p>
          <a:p>
            <a:r>
              <a:rPr lang="en-US" sz="2800" dirty="0">
                <a:latin typeface="Times New Roman" pitchFamily="18" charset="0"/>
                <a:cs typeface="Times New Roman" pitchFamily="18" charset="0"/>
              </a:rPr>
              <a:t>Moon, new</a:t>
            </a:r>
          </a:p>
          <a:p>
            <a:r>
              <a:rPr lang="en-US" sz="2800" dirty="0">
                <a:latin typeface="Times New Roman" pitchFamily="18" charset="0"/>
                <a:cs typeface="Times New Roman" pitchFamily="18" charset="0"/>
              </a:rPr>
              <a:t>Stone cutters, for</a:t>
            </a:r>
          </a:p>
          <a:p>
            <a:r>
              <a:rPr lang="en-US" sz="2800" dirty="0">
                <a:latin typeface="Times New Roman" pitchFamily="18" charset="0"/>
                <a:cs typeface="Times New Roman" pitchFamily="18" charset="0"/>
              </a:rPr>
              <a:t>Women for</a:t>
            </a:r>
          </a:p>
          <a:p>
            <a:pPr>
              <a:buNone/>
            </a:pPr>
            <a:endParaRPr lang="en-US"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a:p>
            <a:endParaRPr lang="en-IN" sz="28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Food and drinks</a:t>
            </a:r>
          </a:p>
          <a:p>
            <a:r>
              <a:rPr lang="en-US" sz="2800" dirty="0" smtClean="0">
                <a:latin typeface="Times New Roman" pitchFamily="18" charset="0"/>
                <a:cs typeface="Times New Roman" pitchFamily="18" charset="0"/>
              </a:rPr>
              <a:t>Mesmerism</a:t>
            </a:r>
          </a:p>
          <a:p>
            <a:pPr>
              <a:buNone/>
            </a:pP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b="1" i="1" dirty="0" smtClean="0">
                <a:solidFill>
                  <a:srgbClr val="002060"/>
                </a:solidFill>
              </a:rPr>
              <a:t>amelioration</a:t>
            </a:r>
            <a:endParaRPr lang="en-IN" b="1" i="1" dirty="0">
              <a:solidFill>
                <a:srgbClr val="00206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ctr">
              <a:buNone/>
            </a:pPr>
            <a:endParaRPr lang="en-US" sz="4800" b="1" dirty="0" smtClean="0">
              <a:solidFill>
                <a:srgbClr val="00B050"/>
              </a:solidFill>
              <a:latin typeface="Andalus" pitchFamily="18" charset="-78"/>
              <a:cs typeface="Andalus" pitchFamily="18" charset="-78"/>
            </a:endParaRPr>
          </a:p>
          <a:p>
            <a:pPr marL="0" indent="0" algn="ctr">
              <a:buNone/>
            </a:pPr>
            <a:endParaRPr lang="en-US" sz="4800" b="1" dirty="0">
              <a:solidFill>
                <a:srgbClr val="00B050"/>
              </a:solidFill>
              <a:latin typeface="Andalus" pitchFamily="18" charset="-78"/>
              <a:cs typeface="Andalus" pitchFamily="18" charset="-78"/>
            </a:endParaRPr>
          </a:p>
          <a:p>
            <a:pPr marL="0" indent="0" algn="ctr">
              <a:buNone/>
            </a:pPr>
            <a:r>
              <a:rPr lang="en-US" sz="4800" b="1" dirty="0" smtClean="0">
                <a:solidFill>
                  <a:srgbClr val="00B050"/>
                </a:solidFill>
                <a:latin typeface="Andalus" pitchFamily="18" charset="-78"/>
                <a:cs typeface="Andalus" pitchFamily="18" charset="-78"/>
              </a:rPr>
              <a:t>THANK YOU</a:t>
            </a:r>
            <a:endParaRPr lang="en-US" sz="4800" b="1" dirty="0">
              <a:solidFill>
                <a:srgbClr val="00B050"/>
              </a:solidFill>
              <a:latin typeface="Andalus" pitchFamily="18" charset="-78"/>
              <a:cs typeface="Andalus" pitchFamily="18" charset="-78"/>
            </a:endParaRPr>
          </a:p>
        </p:txBody>
      </p:sp>
    </p:spTree>
    <p:extLst>
      <p:ext uri="{BB962C8B-B14F-4D97-AF65-F5344CB8AC3E}">
        <p14:creationId xmlns:p14="http://schemas.microsoft.com/office/powerpoint/2010/main" val="300378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fontScale="85000" lnSpcReduction="20000"/>
          </a:bodyPr>
          <a:lstStyle/>
          <a:p>
            <a:pPr>
              <a:buFont typeface="Wingdings" pitchFamily="2" charset="2"/>
              <a:buChar char="§"/>
            </a:pPr>
            <a:r>
              <a:rPr lang="en-US" b="1" dirty="0" smtClean="0">
                <a:latin typeface="Times New Roman" pitchFamily="18" charset="0"/>
                <a:cs typeface="Times New Roman" pitchFamily="18" charset="0"/>
              </a:rPr>
              <a:t>PART 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PREFACE</a:t>
            </a:r>
            <a:endParaRPr lang="en-IN" dirty="0" smtClean="0">
              <a:latin typeface="Times New Roman" pitchFamily="18" charset="0"/>
              <a:cs typeface="Times New Roman" pitchFamily="18" charset="0"/>
            </a:endParaRPr>
          </a:p>
          <a:p>
            <a:pPr>
              <a:buFont typeface="Wingdings" pitchFamily="2" charset="2"/>
              <a:buChar char="§"/>
            </a:pPr>
            <a:r>
              <a:rPr lang="en-US" b="1" dirty="0" smtClean="0">
                <a:latin typeface="Times New Roman" pitchFamily="18" charset="0"/>
                <a:cs typeface="Times New Roman" pitchFamily="18" charset="0"/>
              </a:rPr>
              <a:t>INTRODUCTION</a:t>
            </a:r>
            <a:r>
              <a:rPr lang="en-US" dirty="0" smtClean="0">
                <a:latin typeface="Times New Roman" pitchFamily="18" charset="0"/>
                <a:cs typeface="Times New Roman" pitchFamily="18" charset="0"/>
              </a:rPr>
              <a:t>(H. A. ROBERTS &amp; ANNIE C. WILSON)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LIFE HISTORY OF BOENNINGHAUSEN</a:t>
            </a:r>
            <a:endParaRPr lang="en-IN"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REPERTORY USES</a:t>
            </a:r>
            <a:endParaRPr lang="en-IN"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THE ART OF THE PHYSICIAN IN TAKING THE CASE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PHILOSOPHIC BACKGROUND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CONSTRUCTION OF THE REPERTORY</a:t>
            </a:r>
            <a:endParaRPr lang="en-IN"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LIMITATIONS OF THE REPERTORY</a:t>
            </a:r>
            <a:endParaRPr lang="en-IN" dirty="0" smtClean="0">
              <a:latin typeface="Times New Roman" pitchFamily="18" charset="0"/>
              <a:cs typeface="Times New Roman" pitchFamily="18" charset="0"/>
            </a:endParaRPr>
          </a:p>
          <a:p>
            <a:pPr>
              <a:buFont typeface="Wingdings" pitchFamily="2" charset="2"/>
              <a:buChar char="§"/>
            </a:pPr>
            <a:r>
              <a:rPr lang="en-US" dirty="0" smtClean="0">
                <a:latin typeface="Times New Roman" pitchFamily="18" charset="0"/>
                <a:cs typeface="Times New Roman" pitchFamily="18" charset="0"/>
              </a:rPr>
              <a:t>ADAPTABILITY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USE OF THE ANALYSIS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PREFACE TO THE NEW AMERICAN EDITION</a:t>
            </a:r>
          </a:p>
          <a:p>
            <a:pPr>
              <a:buFont typeface="Wingdings" pitchFamily="2" charset="2"/>
              <a:buChar char="§"/>
            </a:pPr>
            <a:r>
              <a:rPr lang="en-US" dirty="0" smtClean="0">
                <a:latin typeface="Times New Roman" pitchFamily="18" charset="0"/>
                <a:cs typeface="Times New Roman" pitchFamily="18" charset="0"/>
              </a:rPr>
              <a:t>BOENNINGHAUSEN’S ORIGINAL PREFACE</a:t>
            </a:r>
            <a:endParaRPr lang="en-IN" dirty="0" smtClean="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4000" i="1" dirty="0" smtClean="0">
                <a:solidFill>
                  <a:srgbClr val="002060"/>
                </a:solidFill>
                <a:latin typeface="Times New Roman" pitchFamily="18" charset="0"/>
                <a:cs typeface="Times New Roman" pitchFamily="18" charset="0"/>
              </a:rPr>
              <a:t> </a:t>
            </a:r>
            <a:r>
              <a:rPr lang="en-IN" sz="4000" i="1" dirty="0" smtClean="0">
                <a:solidFill>
                  <a:srgbClr val="002060"/>
                </a:solidFill>
                <a:latin typeface="Times New Roman" pitchFamily="18" charset="0"/>
                <a:cs typeface="Times New Roman" pitchFamily="18" charset="0"/>
              </a:rPr>
              <a:t/>
            </a:r>
            <a:br>
              <a:rPr lang="en-IN" sz="4000" i="1" dirty="0" smtClean="0">
                <a:solidFill>
                  <a:srgbClr val="002060"/>
                </a:solidFill>
                <a:latin typeface="Times New Roman" pitchFamily="18" charset="0"/>
                <a:cs typeface="Times New Roman" pitchFamily="18" charset="0"/>
              </a:rPr>
            </a:br>
            <a:r>
              <a:rPr lang="en-US" sz="4000" b="1" i="1" u="sng" dirty="0" smtClean="0">
                <a:solidFill>
                  <a:srgbClr val="002060"/>
                </a:solidFill>
                <a:latin typeface="Times New Roman" pitchFamily="18" charset="0"/>
                <a:cs typeface="Times New Roman" pitchFamily="18" charset="0"/>
              </a:rPr>
              <a:t>contents of the repertory:</a:t>
            </a:r>
            <a:r>
              <a:rPr lang="en-IN" sz="4000" i="1" dirty="0" smtClean="0">
                <a:solidFill>
                  <a:srgbClr val="002060"/>
                </a:solidFill>
                <a:latin typeface="Times New Roman" pitchFamily="18" charset="0"/>
                <a:cs typeface="Times New Roman" pitchFamily="18" charset="0"/>
              </a:rPr>
              <a:t/>
            </a:r>
            <a:br>
              <a:rPr lang="en-IN" sz="4000" i="1" dirty="0" smtClean="0">
                <a:solidFill>
                  <a:srgbClr val="002060"/>
                </a:solidFill>
                <a:latin typeface="Times New Roman" pitchFamily="18" charset="0"/>
                <a:cs typeface="Times New Roman" pitchFamily="18" charset="0"/>
              </a:rPr>
            </a:br>
            <a:endParaRPr lang="en-IN" sz="4000"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PART II</a:t>
            </a:r>
            <a:r>
              <a:rPr lang="en-US" dirty="0" smtClean="0"/>
              <a:t/>
            </a:r>
            <a:br>
              <a:rPr lang="en-US" dirty="0" smtClean="0"/>
            </a:br>
            <a:r>
              <a:rPr lang="en-US" dirty="0" smtClean="0"/>
              <a:t>REPERTORY PROPER</a:t>
            </a:r>
            <a:br>
              <a:rPr lang="en-US" dirty="0" smtClean="0"/>
            </a:br>
            <a:r>
              <a:rPr lang="en-US" dirty="0" smtClean="0"/>
              <a:t>INDEX</a:t>
            </a:r>
            <a:endParaRPr lang="en-IN" dirty="0" smtClean="0"/>
          </a:p>
          <a:p>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24000"/>
            <a:ext cx="7408333" cy="4602163"/>
          </a:xfrm>
        </p:spPr>
        <p:txBody>
          <a:bodyPr>
            <a:noAutofit/>
          </a:bodyPr>
          <a:lstStyle/>
          <a:p>
            <a:r>
              <a:rPr lang="en-US" sz="2800" dirty="0" smtClean="0">
                <a:latin typeface="Times New Roman" pitchFamily="18" charset="0"/>
                <a:cs typeface="Times New Roman" pitchFamily="18" charset="0"/>
              </a:rPr>
              <a:t>The value of any repertory depends on several elements:</a:t>
            </a:r>
            <a:endParaRPr lang="en-IN"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1.The art of physician in taking the case.</a:t>
            </a:r>
            <a:endParaRPr lang="en-IN"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2.Knowledge of the repertory one attempts to use:</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Its philosophic background</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Its construction</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Its limitation</a:t>
            </a:r>
            <a:endParaRPr lang="en-IN"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Its adaptability</a:t>
            </a:r>
            <a:endParaRPr lang="en-IN"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3.Intelligent use of the resulting analysis</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i="1" u="sng" dirty="0" smtClean="0">
                <a:solidFill>
                  <a:srgbClr val="002060"/>
                </a:solidFill>
              </a:rPr>
              <a:t>the value of a repertory:</a:t>
            </a:r>
            <a:r>
              <a:rPr lang="en-IN" b="1" i="1" dirty="0" smtClean="0">
                <a:solidFill>
                  <a:srgbClr val="002060"/>
                </a:solidFill>
              </a:rPr>
              <a:t/>
            </a:r>
            <a:br>
              <a:rPr lang="en-IN" b="1" i="1" dirty="0" smtClean="0">
                <a:solidFill>
                  <a:srgbClr val="002060"/>
                </a:solidFill>
              </a:rPr>
            </a:br>
            <a:endParaRPr lang="en-IN" b="1" i="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05000"/>
            <a:ext cx="7408333" cy="4221163"/>
          </a:xfrm>
        </p:spPr>
        <p:txBody>
          <a:bodyPr>
            <a:normAutofit/>
          </a:bodyPr>
          <a:lstStyle/>
          <a:p>
            <a:r>
              <a:rPr lang="en-US" sz="2000" dirty="0" smtClean="0">
                <a:latin typeface="Times New Roman" pitchFamily="18" charset="0"/>
                <a:cs typeface="Times New Roman" pitchFamily="18" charset="0"/>
              </a:rPr>
              <a:t>In the original book of Boenninghausen, there were 126 remedies. </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Allen dropped four remedies from </a:t>
            </a:r>
            <a:r>
              <a:rPr lang="en-US" sz="2000" dirty="0" err="1" smtClean="0">
                <a:latin typeface="Times New Roman" pitchFamily="18" charset="0"/>
                <a:cs typeface="Times New Roman" pitchFamily="18" charset="0"/>
              </a:rPr>
              <a:t>Boenninghausen’s</a:t>
            </a:r>
            <a:r>
              <a:rPr lang="en-US" sz="2000" dirty="0" smtClean="0">
                <a:latin typeface="Times New Roman" pitchFamily="18" charset="0"/>
                <a:cs typeface="Times New Roman" pitchFamily="18" charset="0"/>
              </a:rPr>
              <a:t> edition. </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Those remedies dropped out were as follows: </a:t>
            </a:r>
            <a:endParaRPr lang="en-IN" sz="2000" dirty="0" smtClean="0">
              <a:latin typeface="Times New Roman" pitchFamily="18" charset="0"/>
              <a:cs typeface="Times New Roman" pitchFamily="18" charset="0"/>
            </a:endParaRPr>
          </a:p>
          <a:p>
            <a:pPr marL="0" lvl="0" indent="0">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Angustura</a:t>
            </a:r>
            <a:endParaRPr lang="en-IN" sz="2000" dirty="0" smtClean="0">
              <a:latin typeface="Times New Roman" pitchFamily="18" charset="0"/>
              <a:cs typeface="Times New Roman" pitchFamily="18" charset="0"/>
            </a:endParaRPr>
          </a:p>
          <a:p>
            <a:pPr marL="0" lvl="0" indent="0">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Magnetis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poli</a:t>
            </a:r>
            <a:r>
              <a:rPr lang="en-US" sz="2000" dirty="0" smtClean="0">
                <a:latin typeface="Times New Roman" pitchFamily="18" charset="0"/>
                <a:cs typeface="Times New Roman" pitchFamily="18" charset="0"/>
              </a:rPr>
              <a:t> ambo, </a:t>
            </a:r>
            <a:endParaRPr lang="en-IN" sz="2000" dirty="0" smtClean="0">
              <a:latin typeface="Times New Roman" pitchFamily="18" charset="0"/>
              <a:cs typeface="Times New Roman" pitchFamily="18" charset="0"/>
            </a:endParaRPr>
          </a:p>
          <a:p>
            <a:pPr marL="0" lvl="0" indent="0">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Magnetis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arcticus</a:t>
            </a:r>
            <a:endParaRPr lang="en-IN" sz="2000" dirty="0" smtClean="0">
              <a:latin typeface="Times New Roman" pitchFamily="18" charset="0"/>
              <a:cs typeface="Times New Roman" pitchFamily="18" charset="0"/>
            </a:endParaRPr>
          </a:p>
          <a:p>
            <a:pPr marL="0" lvl="0" indent="0">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Magnetis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polus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australis</a:t>
            </a:r>
            <a:endParaRPr lang="en-IN"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Allen added 220 remedies, so the remedies now appearing in Allen’s edition is about 342. The remedies added by Allen appear comparatively in few rubrics, more frequently in location rubrics and those dealing with functional symptoms than in subjective or modifying symptoms.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b="1" i="1" u="sng" dirty="0" smtClean="0">
                <a:solidFill>
                  <a:srgbClr val="002060"/>
                </a:solidFill>
              </a:rPr>
              <a:t>number of remedies:</a:t>
            </a:r>
            <a:r>
              <a:rPr lang="en-IN" i="1" dirty="0" smtClean="0">
                <a:solidFill>
                  <a:srgbClr val="002060"/>
                </a:solidFill>
              </a:rPr>
              <a:t/>
            </a:r>
            <a:br>
              <a:rPr lang="en-IN" i="1" dirty="0" smtClean="0">
                <a:solidFill>
                  <a:srgbClr val="002060"/>
                </a:solidFill>
              </a:rPr>
            </a:br>
            <a:endParaRPr lang="en-IN" i="1"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76400"/>
            <a:ext cx="7408333" cy="4449763"/>
          </a:xfrm>
        </p:spPr>
        <p:txBody>
          <a:bodyPr>
            <a:normAutofit fontScale="85000" lnSpcReduction="20000"/>
          </a:bodyPr>
          <a:lstStyle/>
          <a:p>
            <a:r>
              <a:rPr lang="en-US" i="1" dirty="0" smtClean="0">
                <a:latin typeface="Times New Roman" pitchFamily="18" charset="0"/>
                <a:cs typeface="Times New Roman" pitchFamily="18" charset="0"/>
              </a:rPr>
              <a:t>P u l s </a:t>
            </a:r>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 Spaced italics occupies highest rank.</a:t>
            </a:r>
            <a:endParaRPr lang="en-IN" dirty="0" smtClean="0">
              <a:latin typeface="Times New Roman" pitchFamily="18" charset="0"/>
              <a:cs typeface="Times New Roman" pitchFamily="18" charset="0"/>
            </a:endParaRPr>
          </a:p>
          <a:p>
            <a:r>
              <a:rPr lang="en-US" i="1" dirty="0" err="1" smtClean="0">
                <a:latin typeface="Times New Roman" pitchFamily="18" charset="0"/>
                <a:cs typeface="Times New Roman" pitchFamily="18" charset="0"/>
              </a:rPr>
              <a:t>Puls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 Simple italics</a:t>
            </a:r>
            <a:endParaRPr lang="en-I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 u l s </a:t>
            </a:r>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 Spaced roman</a:t>
            </a:r>
            <a:endParaRPr lang="en-IN"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Puls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 Roman without space.</a:t>
            </a:r>
            <a:endParaRPr lang="en-IN"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Puls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sym typeface="Wingdings"/>
              </a:rPr>
              <a:t></a:t>
            </a:r>
            <a:r>
              <a:rPr lang="en-US" dirty="0" smtClean="0">
                <a:latin typeface="Times New Roman" pitchFamily="18" charset="0"/>
                <a:cs typeface="Times New Roman" pitchFamily="18" charset="0"/>
              </a:rPr>
              <a:t> Doubtful remedies &amp; needs critical study.</a:t>
            </a:r>
            <a:endParaRPr lang="en-IN" dirty="0" smtClean="0">
              <a:latin typeface="Times New Roman" pitchFamily="18" charset="0"/>
              <a:cs typeface="Times New Roman" pitchFamily="18" charset="0"/>
            </a:endParaRPr>
          </a:p>
          <a:p>
            <a:pPr fontAlgn="base"/>
            <a:r>
              <a:rPr lang="en-IN" dirty="0" smtClean="0">
                <a:latin typeface="Times New Roman" pitchFamily="18" charset="0"/>
                <a:cs typeface="Times New Roman" pitchFamily="18" charset="0"/>
              </a:rPr>
              <a:t>In Allen’s edition, there are five gradations:</a:t>
            </a:r>
          </a:p>
          <a:p>
            <a:pPr marL="0" lvl="0" indent="0" fontAlgn="base">
              <a:buNone/>
            </a:pPr>
            <a:r>
              <a:rPr lang="en-IN" dirty="0" smtClean="0">
                <a:latin typeface="Times New Roman" pitchFamily="18" charset="0"/>
                <a:cs typeface="Times New Roman" pitchFamily="18" charset="0"/>
              </a:rPr>
              <a:t>                        CAPITAL </a:t>
            </a:r>
            <a:r>
              <a:rPr lang="en-IN" dirty="0" smtClean="0">
                <a:latin typeface="Times New Roman" pitchFamily="18" charset="0"/>
                <a:cs typeface="Times New Roman" pitchFamily="18" charset="0"/>
              </a:rPr>
              <a:t>(5)</a:t>
            </a:r>
          </a:p>
          <a:p>
            <a:pPr marL="0" lvl="0" indent="0" fontAlgn="base">
              <a:buNone/>
            </a:pPr>
            <a:r>
              <a:rPr lang="en-IN" dirty="0" smtClean="0">
                <a:latin typeface="Times New Roman" pitchFamily="18" charset="0"/>
                <a:cs typeface="Times New Roman" pitchFamily="18" charset="0"/>
              </a:rPr>
              <a:t>                        Bold         </a:t>
            </a:r>
            <a:r>
              <a:rPr lang="en-IN" dirty="0" smtClean="0">
                <a:latin typeface="Times New Roman" pitchFamily="18" charset="0"/>
                <a:cs typeface="Times New Roman" pitchFamily="18" charset="0"/>
              </a:rPr>
              <a:t>  (4)</a:t>
            </a:r>
          </a:p>
          <a:p>
            <a:pPr marL="0" lvl="0" indent="0" fontAlgn="base">
              <a:buNone/>
            </a:pPr>
            <a:r>
              <a:rPr lang="en-IN" dirty="0" smtClean="0">
                <a:latin typeface="Times New Roman" pitchFamily="18" charset="0"/>
                <a:cs typeface="Times New Roman" pitchFamily="18" charset="0"/>
              </a:rPr>
              <a:t>                        Italics </a:t>
            </a:r>
            <a:r>
              <a:rPr lang="en-IN" dirty="0" smtClean="0">
                <a:latin typeface="Times New Roman" pitchFamily="18" charset="0"/>
                <a:cs typeface="Times New Roman" pitchFamily="18" charset="0"/>
              </a:rPr>
              <a:t>        (3)</a:t>
            </a:r>
          </a:p>
          <a:p>
            <a:pPr marL="0" lvl="0" indent="0" fontAlgn="base">
              <a:buNone/>
            </a:pPr>
            <a:r>
              <a:rPr lang="en-IN" dirty="0" smtClean="0">
                <a:latin typeface="Times New Roman" pitchFamily="18" charset="0"/>
                <a:cs typeface="Times New Roman" pitchFamily="18" charset="0"/>
              </a:rPr>
              <a:t>                        Roman        </a:t>
            </a:r>
            <a:r>
              <a:rPr lang="en-IN" dirty="0" smtClean="0">
                <a:latin typeface="Times New Roman" pitchFamily="18" charset="0"/>
                <a:cs typeface="Times New Roman" pitchFamily="18" charset="0"/>
              </a:rPr>
              <a:t>(2)</a:t>
            </a:r>
          </a:p>
          <a:p>
            <a:pPr marL="0" lvl="0" indent="0" fontAlgn="base">
              <a:buNone/>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Roman in parenthesis) (1)</a:t>
            </a:r>
          </a:p>
          <a:p>
            <a:r>
              <a:rPr lang="en-US" dirty="0" smtClean="0">
                <a:latin typeface="Times New Roman" pitchFamily="18" charset="0"/>
                <a:cs typeface="Times New Roman" pitchFamily="18" charset="0"/>
              </a:rPr>
              <a:t>The fifth place contains the doubtful remedies, which requires critical study. They are never used in the body of the repertory but are more often seen in the section ‘Relationships of Remedies’. </a:t>
            </a:r>
            <a:endParaRPr lang="en-IN"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IN" b="1" i="1" u="sng" dirty="0" smtClean="0">
                <a:solidFill>
                  <a:schemeClr val="accent4">
                    <a:lumMod val="50000"/>
                  </a:schemeClr>
                </a:solidFill>
              </a:rPr>
              <a:t>typography:</a:t>
            </a:r>
            <a:r>
              <a:rPr lang="en-IN" i="1" dirty="0" smtClean="0">
                <a:solidFill>
                  <a:schemeClr val="accent4">
                    <a:lumMod val="50000"/>
                  </a:schemeClr>
                </a:solidFill>
              </a:rPr>
              <a:t/>
            </a:r>
            <a:br>
              <a:rPr lang="en-IN" i="1" dirty="0" smtClean="0">
                <a:solidFill>
                  <a:schemeClr val="accent4">
                    <a:lumMod val="50000"/>
                  </a:schemeClr>
                </a:solidFill>
              </a:rPr>
            </a:br>
            <a:endParaRPr lang="en-IN" i="1" dirty="0">
              <a:solidFill>
                <a:schemeClr val="accent4">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193</TotalTime>
  <Words>898</Words>
  <Application>Microsoft Office PowerPoint</Application>
  <PresentationFormat>On-screen Show (4:3)</PresentationFormat>
  <Paragraphs>393</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Waveform</vt:lpstr>
      <vt:lpstr>Therapeutic pocket book</vt:lpstr>
      <vt:lpstr>PowerPoint Presentation</vt:lpstr>
      <vt:lpstr>PowerPoint Presentation</vt:lpstr>
      <vt:lpstr>PowerPoint Presentation</vt:lpstr>
      <vt:lpstr>  contents of the repertory: </vt:lpstr>
      <vt:lpstr>PowerPoint Presentation</vt:lpstr>
      <vt:lpstr>the value of a repertory: </vt:lpstr>
      <vt:lpstr>number of remedies: </vt:lpstr>
      <vt:lpstr>typography: </vt:lpstr>
      <vt:lpstr>construction of the repertory: </vt:lpstr>
      <vt:lpstr>PowerPoint Presentation</vt:lpstr>
      <vt:lpstr>PowerPoint Presentation</vt:lpstr>
      <vt:lpstr>mind and intellect</vt:lpstr>
      <vt:lpstr>PowerPoint Presentation</vt:lpstr>
      <vt:lpstr>PowerPoint Presentation</vt:lpstr>
      <vt:lpstr>PowerPoint Presentation</vt:lpstr>
      <vt:lpstr>internal head</vt:lpstr>
      <vt:lpstr>external head</vt:lpstr>
      <vt:lpstr>eyes</vt:lpstr>
      <vt:lpstr>vision</vt:lpstr>
      <vt:lpstr>ear</vt:lpstr>
      <vt:lpstr>nose</vt:lpstr>
      <vt:lpstr>face</vt:lpstr>
      <vt:lpstr>teeth</vt:lpstr>
      <vt:lpstr>hunger and thirst</vt:lpstr>
      <vt:lpstr>eructation</vt:lpstr>
      <vt:lpstr>nausea and vomiting</vt:lpstr>
      <vt:lpstr>internal abdomen</vt:lpstr>
      <vt:lpstr>external abdomen</vt:lpstr>
      <vt:lpstr>stool</vt:lpstr>
      <vt:lpstr>urinary organs</vt:lpstr>
      <vt:lpstr>micturition</vt:lpstr>
      <vt:lpstr>menstruation</vt:lpstr>
      <vt:lpstr>respiration</vt:lpstr>
      <vt:lpstr>cough</vt:lpstr>
      <vt:lpstr>air passages</vt:lpstr>
      <vt:lpstr>external throat and neck</vt:lpstr>
      <vt:lpstr>back</vt:lpstr>
      <vt:lpstr>sensation</vt:lpstr>
      <vt:lpstr>PowerPoint Presentation</vt:lpstr>
      <vt:lpstr>PowerPoint Presentation</vt:lpstr>
      <vt:lpstr>glands</vt:lpstr>
      <vt:lpstr>skin</vt:lpstr>
      <vt:lpstr>sleep</vt:lpstr>
      <vt:lpstr>fever</vt:lpstr>
      <vt:lpstr>aggravation</vt:lpstr>
      <vt:lpstr>PowerPoint Presentation</vt:lpstr>
      <vt:lpstr>amelioration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pocket book</dc:title>
  <dc:creator>User</dc:creator>
  <cp:lastModifiedBy>User</cp:lastModifiedBy>
  <cp:revision>13</cp:revision>
  <dcterms:created xsi:type="dcterms:W3CDTF">2006-08-16T00:00:00Z</dcterms:created>
  <dcterms:modified xsi:type="dcterms:W3CDTF">2019-07-26T15:51:09Z</dcterms:modified>
</cp:coreProperties>
</file>